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7" r:id="rId2"/>
    <p:sldId id="258" r:id="rId3"/>
    <p:sldId id="269" r:id="rId4"/>
    <p:sldId id="284" r:id="rId5"/>
    <p:sldId id="285" r:id="rId6"/>
    <p:sldId id="260" r:id="rId7"/>
    <p:sldId id="289" r:id="rId8"/>
    <p:sldId id="261" r:id="rId9"/>
    <p:sldId id="262" r:id="rId10"/>
    <p:sldId id="263" r:id="rId11"/>
    <p:sldId id="264" r:id="rId12"/>
    <p:sldId id="265" r:id="rId13"/>
    <p:sldId id="280" r:id="rId14"/>
    <p:sldId id="291" r:id="rId15"/>
    <p:sldId id="292" r:id="rId16"/>
    <p:sldId id="293" r:id="rId17"/>
    <p:sldId id="300" r:id="rId18"/>
    <p:sldId id="294" r:id="rId19"/>
    <p:sldId id="295" r:id="rId20"/>
    <p:sldId id="281" r:id="rId21"/>
    <p:sldId id="275" r:id="rId22"/>
    <p:sldId id="286" r:id="rId23"/>
    <p:sldId id="279" r:id="rId24"/>
    <p:sldId id="301" r:id="rId25"/>
    <p:sldId id="299" r:id="rId26"/>
    <p:sldId id="298" r:id="rId27"/>
    <p:sldId id="271" r:id="rId28"/>
    <p:sldId id="290" r:id="rId29"/>
    <p:sldId id="266" r:id="rId30"/>
    <p:sldId id="267" r:id="rId31"/>
    <p:sldId id="268" r:id="rId32"/>
    <p:sldId id="287" r:id="rId33"/>
    <p:sldId id="302" r:id="rId34"/>
    <p:sldId id="270" r:id="rId3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57" d="100"/>
          <a:sy n="57" d="100"/>
        </p:scale>
        <p:origin x="2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CACD0245-E630-40AD-940A-FF3D605504DE}" type="datetimeFigureOut">
              <a:rPr lang="en-US" smtClean="0"/>
              <a:t>9/20/2024</a:t>
            </a:fld>
            <a:endParaRPr lang="en-US"/>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A2E2910C-60F0-47E4-A7CB-C038E27FC08A}" type="slidenum">
              <a:rPr lang="en-US" smtClean="0"/>
              <a:t>‹#›</a:t>
            </a:fld>
            <a:endParaRPr lang="en-US"/>
          </a:p>
        </p:txBody>
      </p:sp>
    </p:spTree>
    <p:extLst>
      <p:ext uri="{BB962C8B-B14F-4D97-AF65-F5344CB8AC3E}">
        <p14:creationId xmlns:p14="http://schemas.microsoft.com/office/powerpoint/2010/main" val="2767427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B2592768-867D-4B7C-BF0B-2103BB14024C}" type="datetimeFigureOut">
              <a:rPr lang="en-US" smtClean="0"/>
              <a:t>9/20/2024</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0D6AC48E-727E-4517-9AFB-2FC8E996F684}" type="slidenum">
              <a:rPr lang="en-US" smtClean="0"/>
              <a:t>‹#›</a:t>
            </a:fld>
            <a:endParaRPr lang="en-US"/>
          </a:p>
        </p:txBody>
      </p:sp>
    </p:spTree>
    <p:extLst>
      <p:ext uri="{BB962C8B-B14F-4D97-AF65-F5344CB8AC3E}">
        <p14:creationId xmlns:p14="http://schemas.microsoft.com/office/powerpoint/2010/main" val="10625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DA5085E-6968-43A5-9049-619880DD018B}" type="slidenum">
              <a:rPr lang="en-US">
                <a:solidFill>
                  <a:prstClr val="black"/>
                </a:solidFill>
              </a:rPr>
              <a:pPr>
                <a:defRPr/>
              </a:pPr>
              <a:t>1</a:t>
            </a:fld>
            <a:endParaRPr lang="en-US">
              <a:solidFill>
                <a:prstClr val="black"/>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7633">
              <a:defRPr/>
            </a:pPr>
            <a:fld id="{0D6AC48E-727E-4517-9AFB-2FC8E996F684}" type="slidenum">
              <a:rPr lang="en-US">
                <a:solidFill>
                  <a:prstClr val="black"/>
                </a:solidFill>
                <a:latin typeface="Calibri"/>
              </a:rPr>
              <a:pPr defTabSz="907633">
                <a:defRPr/>
              </a:pPr>
              <a:t>14</a:t>
            </a:fld>
            <a:endParaRPr lang="en-US">
              <a:solidFill>
                <a:prstClr val="black"/>
              </a:solidFill>
              <a:latin typeface="Calibri"/>
            </a:endParaRPr>
          </a:p>
        </p:txBody>
      </p:sp>
    </p:spTree>
    <p:extLst>
      <p:ext uri="{BB962C8B-B14F-4D97-AF65-F5344CB8AC3E}">
        <p14:creationId xmlns:p14="http://schemas.microsoft.com/office/powerpoint/2010/main" val="2353539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AC48E-727E-4517-9AFB-2FC8E996F684}" type="slidenum">
              <a:rPr lang="en-US" smtClean="0"/>
              <a:t>16</a:t>
            </a:fld>
            <a:endParaRPr lang="en-US"/>
          </a:p>
        </p:txBody>
      </p:sp>
    </p:spTree>
    <p:extLst>
      <p:ext uri="{BB962C8B-B14F-4D97-AF65-F5344CB8AC3E}">
        <p14:creationId xmlns:p14="http://schemas.microsoft.com/office/powerpoint/2010/main" val="2186475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AC48E-727E-4517-9AFB-2FC8E996F684}" type="slidenum">
              <a:rPr lang="en-US" smtClean="0"/>
              <a:t>17</a:t>
            </a:fld>
            <a:endParaRPr lang="en-US"/>
          </a:p>
        </p:txBody>
      </p:sp>
    </p:spTree>
    <p:extLst>
      <p:ext uri="{BB962C8B-B14F-4D97-AF65-F5344CB8AC3E}">
        <p14:creationId xmlns:p14="http://schemas.microsoft.com/office/powerpoint/2010/main" val="404219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a:t>
            </a:r>
            <a:r>
              <a:rPr lang="en-US" baseline="0" dirty="0"/>
              <a:t>l:</a:t>
            </a:r>
          </a:p>
          <a:p>
            <a:pPr marL="680725" lvl="1" indent="-226908">
              <a:buFont typeface="+mj-lt"/>
              <a:buAutoNum type="arabicPeriod"/>
            </a:pPr>
            <a:r>
              <a:rPr lang="en-US" baseline="0" dirty="0"/>
              <a:t>Introduce the W.H.O. method for bullet point development</a:t>
            </a:r>
          </a:p>
          <a:p>
            <a:pPr marL="623998" lvl="1" indent="-170181">
              <a:buFont typeface="Arial"/>
              <a:buChar char="•"/>
            </a:pPr>
            <a:endParaRPr lang="en-US" baseline="0" dirty="0"/>
          </a:p>
          <a:p>
            <a:pPr marL="170181" indent="-170181">
              <a:buFont typeface="Arial"/>
              <a:buChar char="•"/>
            </a:pPr>
            <a:r>
              <a:rPr lang="en-US" baseline="0" dirty="0"/>
              <a:t>Highlight each aspect of the method, and include the tips that are provided in the picture!</a:t>
            </a:r>
          </a:p>
          <a:p>
            <a:pPr marL="623998" lvl="1" indent="-170181">
              <a:buFont typeface="Arial"/>
              <a:buChar char="•"/>
            </a:pPr>
            <a:r>
              <a:rPr lang="en-US" baseline="0" dirty="0"/>
              <a:t>“What:” Even if you are currently in the position make sure to use past-tense action verbs</a:t>
            </a:r>
          </a:p>
          <a:p>
            <a:pPr marL="623998" lvl="1" indent="-170181">
              <a:buFont typeface="Arial"/>
              <a:buChar char="•"/>
            </a:pPr>
            <a:r>
              <a:rPr lang="en-US" baseline="0" dirty="0"/>
              <a:t>“How:” state what skills, strategies, methods, tools, techniques or attitudes you utilized to accomplish the task.</a:t>
            </a:r>
          </a:p>
          <a:p>
            <a:pPr marL="623998" lvl="1" indent="-170181">
              <a:buFont typeface="Arial"/>
              <a:buChar char="•"/>
            </a:pPr>
            <a:r>
              <a:rPr lang="en-US" baseline="0" dirty="0"/>
              <a:t>“Outcome/Result:” Think impact, contribution, intention and/or scope – Quantify at any opportunity!</a:t>
            </a:r>
          </a:p>
        </p:txBody>
      </p:sp>
      <p:sp>
        <p:nvSpPr>
          <p:cNvPr id="4" name="Slide Number Placeholder 3"/>
          <p:cNvSpPr>
            <a:spLocks noGrp="1"/>
          </p:cNvSpPr>
          <p:nvPr>
            <p:ph type="sldNum" sz="quarter" idx="10"/>
          </p:nvPr>
        </p:nvSpPr>
        <p:spPr/>
        <p:txBody>
          <a:bodyPr/>
          <a:lstStyle/>
          <a:p>
            <a:pPr defTabSz="907633">
              <a:defRPr/>
            </a:pPr>
            <a:fld id="{6BAE97E9-A553-42DC-AFCF-D00D4F6D3116}" type="slidenum">
              <a:rPr lang="en-US">
                <a:solidFill>
                  <a:prstClr val="black"/>
                </a:solidFill>
                <a:latin typeface="Calibri"/>
              </a:rPr>
              <a:pPr defTabSz="907633">
                <a:defRPr/>
              </a:pPr>
              <a:t>18</a:t>
            </a:fld>
            <a:endParaRPr lang="en-US">
              <a:solidFill>
                <a:prstClr val="black"/>
              </a:solidFill>
              <a:latin typeface="Calibri"/>
            </a:endParaRPr>
          </a:p>
        </p:txBody>
      </p:sp>
    </p:spTree>
    <p:extLst>
      <p:ext uri="{BB962C8B-B14F-4D97-AF65-F5344CB8AC3E}">
        <p14:creationId xmlns:p14="http://schemas.microsoft.com/office/powerpoint/2010/main" val="206636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steps</a:t>
            </a:r>
            <a:r>
              <a:rPr lang="en-US" baseline="0" dirty="0"/>
              <a:t> to forming a bullet point…</a:t>
            </a:r>
          </a:p>
          <a:p>
            <a:endParaRPr lang="en-US" baseline="0" dirty="0"/>
          </a:p>
          <a:p>
            <a:pPr marL="680725" lvl="1" indent="-226908">
              <a:buFont typeface="+mj-lt"/>
              <a:buAutoNum type="arabicPeriod"/>
            </a:pPr>
            <a:r>
              <a:rPr lang="en-US" baseline="0" dirty="0"/>
              <a:t>Think of a specific (soft-skill) you want to convey on your resume, then choose an action verb that correlates with that skill.</a:t>
            </a:r>
          </a:p>
          <a:p>
            <a:pPr marL="1134542" lvl="2" indent="-226908">
              <a:buFont typeface="Arial"/>
              <a:buChar char="•"/>
            </a:pPr>
            <a:r>
              <a:rPr lang="en-US" b="1" baseline="0" dirty="0">
                <a:solidFill>
                  <a:srgbClr val="FF0000"/>
                </a:solidFill>
              </a:rPr>
              <a:t>*Click to next slide*</a:t>
            </a:r>
          </a:p>
          <a:p>
            <a:pPr marL="680725" lvl="1" indent="-226908">
              <a:buFont typeface="+mj-lt"/>
              <a:buAutoNum type="arabicPeriod"/>
            </a:pPr>
            <a:r>
              <a:rPr lang="en-US" baseline="0" dirty="0"/>
              <a:t>Utilize the W.H.O. method by breaking down the bullet into the 3 separate aspects of the method</a:t>
            </a:r>
          </a:p>
          <a:p>
            <a:pPr marL="680725" lvl="1" indent="-226908">
              <a:buFont typeface="+mj-lt"/>
              <a:buAutoNum type="arabicPeriod"/>
            </a:pPr>
            <a:r>
              <a:rPr lang="en-US" baseline="0" dirty="0"/>
              <a:t>Bring them together to form a cohesive bullet point</a:t>
            </a:r>
          </a:p>
          <a:p>
            <a:pPr marL="453817" lvl="1"/>
            <a:endParaRPr lang="en-US" baseline="0" dirty="0"/>
          </a:p>
          <a:p>
            <a:pPr marL="453817" lvl="1"/>
            <a:r>
              <a:rPr lang="en-US" baseline="0" dirty="0"/>
              <a:t>*Typically on a word document your bullet points should be no longer than 2 lines – you want your bullet to be detailed, but also concise* </a:t>
            </a:r>
          </a:p>
        </p:txBody>
      </p:sp>
      <p:sp>
        <p:nvSpPr>
          <p:cNvPr id="4" name="Slide Number Placeholder 3"/>
          <p:cNvSpPr>
            <a:spLocks noGrp="1"/>
          </p:cNvSpPr>
          <p:nvPr>
            <p:ph type="sldNum" sz="quarter" idx="10"/>
          </p:nvPr>
        </p:nvSpPr>
        <p:spPr/>
        <p:txBody>
          <a:bodyPr/>
          <a:lstStyle/>
          <a:p>
            <a:pPr defTabSz="907633">
              <a:defRPr/>
            </a:pPr>
            <a:fld id="{6BAE97E9-A553-42DC-AFCF-D00D4F6D3116}" type="slidenum">
              <a:rPr lang="en-US">
                <a:solidFill>
                  <a:prstClr val="black"/>
                </a:solidFill>
                <a:latin typeface="Calibri"/>
              </a:rPr>
              <a:pPr defTabSz="907633">
                <a:defRPr/>
              </a:pPr>
              <a:t>19</a:t>
            </a:fld>
            <a:endParaRPr lang="en-US">
              <a:solidFill>
                <a:prstClr val="black"/>
              </a:solidFill>
              <a:latin typeface="Calibri"/>
            </a:endParaRPr>
          </a:p>
        </p:txBody>
      </p:sp>
    </p:spTree>
    <p:extLst>
      <p:ext uri="{BB962C8B-B14F-4D97-AF65-F5344CB8AC3E}">
        <p14:creationId xmlns:p14="http://schemas.microsoft.com/office/powerpoint/2010/main" val="154905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AC48E-727E-4517-9AFB-2FC8E996F684}" type="slidenum">
              <a:rPr lang="en-US" smtClean="0"/>
              <a:t>21</a:t>
            </a:fld>
            <a:endParaRPr lang="en-US"/>
          </a:p>
        </p:txBody>
      </p:sp>
    </p:spTree>
    <p:extLst>
      <p:ext uri="{BB962C8B-B14F-4D97-AF65-F5344CB8AC3E}">
        <p14:creationId xmlns:p14="http://schemas.microsoft.com/office/powerpoint/2010/main" val="4231776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7633">
              <a:defRPr/>
            </a:pPr>
            <a:fld id="{0D6AC48E-727E-4517-9AFB-2FC8E996F684}" type="slidenum">
              <a:rPr lang="en-US">
                <a:solidFill>
                  <a:prstClr val="black"/>
                </a:solidFill>
                <a:latin typeface="Calibri"/>
              </a:rPr>
              <a:pPr defTabSz="907633">
                <a:defRPr/>
              </a:pPr>
              <a:t>22</a:t>
            </a:fld>
            <a:endParaRPr lang="en-US">
              <a:solidFill>
                <a:prstClr val="black"/>
              </a:solidFill>
              <a:latin typeface="Calibri"/>
            </a:endParaRPr>
          </a:p>
        </p:txBody>
      </p:sp>
    </p:spTree>
    <p:extLst>
      <p:ext uri="{BB962C8B-B14F-4D97-AF65-F5344CB8AC3E}">
        <p14:creationId xmlns:p14="http://schemas.microsoft.com/office/powerpoint/2010/main" val="125328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01F97A-F84D-440F-93D7-2411112F4778}"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2EB4-A305-4168-B167-C35A50D637C2}" type="slidenum">
              <a:rPr lang="en-US" smtClean="0"/>
              <a:t>‹#›</a:t>
            </a:fld>
            <a:endParaRPr lang="en-US"/>
          </a:p>
        </p:txBody>
      </p:sp>
    </p:spTree>
    <p:extLst>
      <p:ext uri="{BB962C8B-B14F-4D97-AF65-F5344CB8AC3E}">
        <p14:creationId xmlns:p14="http://schemas.microsoft.com/office/powerpoint/2010/main" val="724235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01F97A-F84D-440F-93D7-2411112F4778}"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2EB4-A305-4168-B167-C35A50D637C2}" type="slidenum">
              <a:rPr lang="en-US" smtClean="0"/>
              <a:t>‹#›</a:t>
            </a:fld>
            <a:endParaRPr lang="en-US"/>
          </a:p>
        </p:txBody>
      </p:sp>
    </p:spTree>
    <p:extLst>
      <p:ext uri="{BB962C8B-B14F-4D97-AF65-F5344CB8AC3E}">
        <p14:creationId xmlns:p14="http://schemas.microsoft.com/office/powerpoint/2010/main" val="96388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01F97A-F84D-440F-93D7-2411112F4778}"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2EB4-A305-4168-B167-C35A50D637C2}" type="slidenum">
              <a:rPr lang="en-US" smtClean="0"/>
              <a:t>‹#›</a:t>
            </a:fld>
            <a:endParaRPr lang="en-US"/>
          </a:p>
        </p:txBody>
      </p:sp>
    </p:spTree>
    <p:extLst>
      <p:ext uri="{BB962C8B-B14F-4D97-AF65-F5344CB8AC3E}">
        <p14:creationId xmlns:p14="http://schemas.microsoft.com/office/powerpoint/2010/main" val="94012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01F97A-F84D-440F-93D7-2411112F4778}"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2EB4-A305-4168-B167-C35A50D637C2}" type="slidenum">
              <a:rPr lang="en-US" smtClean="0"/>
              <a:t>‹#›</a:t>
            </a:fld>
            <a:endParaRPr lang="en-US"/>
          </a:p>
        </p:txBody>
      </p:sp>
    </p:spTree>
    <p:extLst>
      <p:ext uri="{BB962C8B-B14F-4D97-AF65-F5344CB8AC3E}">
        <p14:creationId xmlns:p14="http://schemas.microsoft.com/office/powerpoint/2010/main" val="56424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01F97A-F84D-440F-93D7-2411112F4778}"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2EB4-A305-4168-B167-C35A50D637C2}" type="slidenum">
              <a:rPr lang="en-US" smtClean="0"/>
              <a:t>‹#›</a:t>
            </a:fld>
            <a:endParaRPr lang="en-US"/>
          </a:p>
        </p:txBody>
      </p:sp>
    </p:spTree>
    <p:extLst>
      <p:ext uri="{BB962C8B-B14F-4D97-AF65-F5344CB8AC3E}">
        <p14:creationId xmlns:p14="http://schemas.microsoft.com/office/powerpoint/2010/main" val="267478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01F97A-F84D-440F-93D7-2411112F4778}"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22EB4-A305-4168-B167-C35A50D637C2}" type="slidenum">
              <a:rPr lang="en-US" smtClean="0"/>
              <a:t>‹#›</a:t>
            </a:fld>
            <a:endParaRPr lang="en-US"/>
          </a:p>
        </p:txBody>
      </p:sp>
    </p:spTree>
    <p:extLst>
      <p:ext uri="{BB962C8B-B14F-4D97-AF65-F5344CB8AC3E}">
        <p14:creationId xmlns:p14="http://schemas.microsoft.com/office/powerpoint/2010/main" val="404842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01F97A-F84D-440F-93D7-2411112F4778}" type="datetimeFigureOut">
              <a:rPr lang="en-US" smtClean="0"/>
              <a:t>9/20/2024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22EB4-A305-4168-B167-C35A50D637C2}" type="slidenum">
              <a:rPr lang="en-US" smtClean="0"/>
              <a:t>‹#›</a:t>
            </a:fld>
            <a:endParaRPr lang="en-US"/>
          </a:p>
        </p:txBody>
      </p:sp>
    </p:spTree>
    <p:extLst>
      <p:ext uri="{BB962C8B-B14F-4D97-AF65-F5344CB8AC3E}">
        <p14:creationId xmlns:p14="http://schemas.microsoft.com/office/powerpoint/2010/main" val="405881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01F97A-F84D-440F-93D7-2411112F4778}" type="datetimeFigureOut">
              <a:rPr lang="en-US" smtClean="0"/>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22EB4-A305-4168-B167-C35A50D637C2}" type="slidenum">
              <a:rPr lang="en-US" smtClean="0"/>
              <a:t>‹#›</a:t>
            </a:fld>
            <a:endParaRPr lang="en-US"/>
          </a:p>
        </p:txBody>
      </p:sp>
    </p:spTree>
    <p:extLst>
      <p:ext uri="{BB962C8B-B14F-4D97-AF65-F5344CB8AC3E}">
        <p14:creationId xmlns:p14="http://schemas.microsoft.com/office/powerpoint/2010/main" val="589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1F97A-F84D-440F-93D7-2411112F4778}" type="datetimeFigureOut">
              <a:rPr lang="en-US" smtClean="0"/>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22EB4-A305-4168-B167-C35A50D637C2}" type="slidenum">
              <a:rPr lang="en-US" smtClean="0"/>
              <a:t>‹#›</a:t>
            </a:fld>
            <a:endParaRPr lang="en-US"/>
          </a:p>
        </p:txBody>
      </p:sp>
    </p:spTree>
    <p:extLst>
      <p:ext uri="{BB962C8B-B14F-4D97-AF65-F5344CB8AC3E}">
        <p14:creationId xmlns:p14="http://schemas.microsoft.com/office/powerpoint/2010/main" val="221494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01F97A-F84D-440F-93D7-2411112F4778}"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22EB4-A305-4168-B167-C35A50D637C2}" type="slidenum">
              <a:rPr lang="en-US" smtClean="0"/>
              <a:t>‹#›</a:t>
            </a:fld>
            <a:endParaRPr lang="en-US"/>
          </a:p>
        </p:txBody>
      </p:sp>
    </p:spTree>
    <p:extLst>
      <p:ext uri="{BB962C8B-B14F-4D97-AF65-F5344CB8AC3E}">
        <p14:creationId xmlns:p14="http://schemas.microsoft.com/office/powerpoint/2010/main" val="182384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01F97A-F84D-440F-93D7-2411112F4778}"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22EB4-A305-4168-B167-C35A50D637C2}" type="slidenum">
              <a:rPr lang="en-US" smtClean="0"/>
              <a:t>‹#›</a:t>
            </a:fld>
            <a:endParaRPr lang="en-US"/>
          </a:p>
        </p:txBody>
      </p:sp>
    </p:spTree>
    <p:extLst>
      <p:ext uri="{BB962C8B-B14F-4D97-AF65-F5344CB8AC3E}">
        <p14:creationId xmlns:p14="http://schemas.microsoft.com/office/powerpoint/2010/main" val="1489192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1F97A-F84D-440F-93D7-2411112F4778}" type="datetimeFigureOut">
              <a:rPr lang="en-US" smtClean="0"/>
              <a:t>9/20/2024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22EB4-A305-4168-B167-C35A50D637C2}" type="slidenum">
              <a:rPr lang="en-US" smtClean="0"/>
              <a:t>‹#›</a:t>
            </a:fld>
            <a:endParaRPr lang="en-US"/>
          </a:p>
        </p:txBody>
      </p:sp>
    </p:spTree>
    <p:extLst>
      <p:ext uri="{BB962C8B-B14F-4D97-AF65-F5344CB8AC3E}">
        <p14:creationId xmlns:p14="http://schemas.microsoft.com/office/powerpoint/2010/main" val="3722922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tif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diaspace.msu.edu/media/Broad+Admission+Case+Study+Instructions+%28Spring+2024%29/1_rmp2eigc"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broad.msu.edu/undergraduate/admissions/secondary/"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broad.msu.edu/career-management/undergraduate/"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broad.msu.edu/undergraduate/admissions/secondary/" TargetMode="External"/><Relationship Id="rId4" Type="http://schemas.openxmlformats.org/officeDocument/2006/relationships/hyperlink" Target="https://writing.msu.ed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admissions@broad.msu.edu"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admissions@broad.msu.edu"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dmissions@broad.msu.edu"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admissions@broad.msu.edu"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advising.msu.edu/advising-by-college"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36" y="3657600"/>
            <a:ext cx="4876800" cy="474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4" descr="Brown Green Circl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5410200"/>
            <a:ext cx="14782800" cy="1114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ctrTitle"/>
          </p:nvPr>
        </p:nvSpPr>
        <p:spPr>
          <a:xfrm>
            <a:off x="0" y="2492375"/>
            <a:ext cx="3657600" cy="1470025"/>
          </a:xfrm>
        </p:spPr>
        <p:txBody>
          <a:bodyPr>
            <a:normAutofit fontScale="90000"/>
          </a:bodyPr>
          <a:lstStyle/>
          <a:p>
            <a:pPr eaLnBrk="1" hangingPunct="1"/>
            <a:r>
              <a:rPr lang="en-US" sz="4000" b="1" dirty="0"/>
              <a:t>Broad College Secondary Admission Information Session</a:t>
            </a:r>
            <a:br>
              <a:rPr lang="en-US" sz="4000" b="1" dirty="0"/>
            </a:br>
            <a:r>
              <a:rPr lang="en-US" sz="2200" b="1" dirty="0"/>
              <a:t>(Fall 2024)</a:t>
            </a:r>
            <a:br>
              <a:rPr lang="en-US" sz="4000" b="1" dirty="0"/>
            </a:br>
            <a:r>
              <a:rPr lang="en-US" sz="4000" b="1" dirty="0">
                <a:solidFill>
                  <a:srgbClr val="95B3D7"/>
                </a:solidFill>
              </a:rPr>
              <a:t>	</a:t>
            </a:r>
            <a:endParaRPr lang="en-US" sz="4000" dirty="0">
              <a:solidFill>
                <a:srgbClr val="95B3D7"/>
              </a:solidFill>
            </a:endParaRPr>
          </a:p>
        </p:txBody>
      </p:sp>
    </p:spTree>
    <p:extLst>
      <p:ext uri="{BB962C8B-B14F-4D97-AF65-F5344CB8AC3E}">
        <p14:creationId xmlns:p14="http://schemas.microsoft.com/office/powerpoint/2010/main" val="301680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095105" y="1593800"/>
          <a:ext cx="4953790" cy="4538764"/>
        </p:xfrm>
        <a:graphic>
          <a:graphicData uri="http://schemas.openxmlformats.org/drawingml/2006/table">
            <a:tbl>
              <a:tblPr/>
              <a:tblGrid>
                <a:gridCol w="862869">
                  <a:extLst>
                    <a:ext uri="{9D8B030D-6E8A-4147-A177-3AD203B41FA5}">
                      <a16:colId xmlns:a16="http://schemas.microsoft.com/office/drawing/2014/main" val="20000"/>
                    </a:ext>
                  </a:extLst>
                </a:gridCol>
                <a:gridCol w="377505">
                  <a:extLst>
                    <a:ext uri="{9D8B030D-6E8A-4147-A177-3AD203B41FA5}">
                      <a16:colId xmlns:a16="http://schemas.microsoft.com/office/drawing/2014/main" val="20001"/>
                    </a:ext>
                  </a:extLst>
                </a:gridCol>
                <a:gridCol w="755010">
                  <a:extLst>
                    <a:ext uri="{9D8B030D-6E8A-4147-A177-3AD203B41FA5}">
                      <a16:colId xmlns:a16="http://schemas.microsoft.com/office/drawing/2014/main" val="20002"/>
                    </a:ext>
                  </a:extLst>
                </a:gridCol>
                <a:gridCol w="1479203">
                  <a:extLst>
                    <a:ext uri="{9D8B030D-6E8A-4147-A177-3AD203B41FA5}">
                      <a16:colId xmlns:a16="http://schemas.microsoft.com/office/drawing/2014/main" val="20003"/>
                    </a:ext>
                  </a:extLst>
                </a:gridCol>
                <a:gridCol w="1479203">
                  <a:extLst>
                    <a:ext uri="{9D8B030D-6E8A-4147-A177-3AD203B41FA5}">
                      <a16:colId xmlns:a16="http://schemas.microsoft.com/office/drawing/2014/main" val="20004"/>
                    </a:ext>
                  </a:extLst>
                </a:gridCol>
              </a:tblGrid>
              <a:tr h="157621">
                <a:tc gridSpan="5">
                  <a:txBody>
                    <a:bodyPr/>
                    <a:lstStyle/>
                    <a:p>
                      <a:pPr algn="ctr" fontAlgn="ctr"/>
                      <a:r>
                        <a:rPr lang="en-US" sz="900" b="1" i="0" u="none" strike="noStrike">
                          <a:solidFill>
                            <a:srgbClr val="000000"/>
                          </a:solidFill>
                          <a:effectLst/>
                          <a:latin typeface="Arial"/>
                        </a:rPr>
                        <a:t>International Baccalaureate Program Equivalencies</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7621">
                <a:tc gridSpan="5">
                  <a:txBody>
                    <a:bodyPr/>
                    <a:lstStyle/>
                    <a:p>
                      <a:pPr algn="ctr" fontAlgn="ctr"/>
                      <a:r>
                        <a:rPr lang="en-US" sz="600" b="0" i="1" u="none" strike="noStrike">
                          <a:solidFill>
                            <a:srgbClr val="000000"/>
                          </a:solidFill>
                          <a:effectLst/>
                          <a:latin typeface="Arial"/>
                        </a:rPr>
                        <a:t>Note: MSU recognizes subjects taken at the higher level (HL). This table reflects HL subject equivalencies.</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2701">
                <a:tc>
                  <a:txBody>
                    <a:bodyPr/>
                    <a:lstStyle/>
                    <a:p>
                      <a:pPr algn="l" fontAlgn="ctr"/>
                      <a:r>
                        <a:rPr lang="en-US" sz="800" b="1" i="0" u="none" strike="noStrike">
                          <a:solidFill>
                            <a:srgbClr val="FFFFFF"/>
                          </a:solidFill>
                          <a:effectLst/>
                          <a:latin typeface="Arial"/>
                        </a:rPr>
                        <a:t>IB Subject</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800" b="1" i="0" u="none" strike="noStrike">
                          <a:solidFill>
                            <a:srgbClr val="FFFFFF"/>
                          </a:solidFill>
                          <a:effectLst/>
                          <a:latin typeface="Arial"/>
                        </a:rPr>
                        <a:t>Score</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800" b="1" i="0" u="none" strike="noStrike">
                          <a:solidFill>
                            <a:srgbClr val="FFFFFF"/>
                          </a:solidFill>
                          <a:effectLst/>
                          <a:latin typeface="Arial"/>
                        </a:rPr>
                        <a:t>Credit or Waive</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800" b="1" i="0" u="none" strike="noStrike">
                          <a:solidFill>
                            <a:srgbClr val="FFFFFF"/>
                          </a:solidFill>
                          <a:effectLst/>
                          <a:latin typeface="Arial"/>
                        </a:rPr>
                        <a:t>MSU Course</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800" b="1" i="0" u="none" strike="noStrike" dirty="0">
                          <a:solidFill>
                            <a:srgbClr val="FFFFFF"/>
                          </a:solidFill>
                          <a:effectLst/>
                          <a:latin typeface="Arial"/>
                        </a:rPr>
                        <a:t>Grade used for Broad College Precore</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247690">
                <a:tc>
                  <a:txBody>
                    <a:bodyPr/>
                    <a:lstStyle/>
                    <a:p>
                      <a:pPr algn="l" fontAlgn="ctr"/>
                      <a:r>
                        <a:rPr lang="en-US" sz="800" b="1" i="0" u="none" strike="noStrike">
                          <a:solidFill>
                            <a:srgbClr val="000000"/>
                          </a:solidFill>
                          <a:effectLst/>
                          <a:latin typeface="Arial"/>
                        </a:rPr>
                        <a:t>Computer Science</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7, 6, or 5</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3 credits</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Arial"/>
                        </a:rPr>
                        <a:t>CSE GCU</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MUST TAKE CSE 101</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solidFill>
                      <a:srgbClr val="EBEBEB"/>
                    </a:solidFill>
                  </a:tcPr>
                </a:tc>
                <a:extLst>
                  <a:ext uri="{0D108BD9-81ED-4DB2-BD59-A6C34878D82A}">
                    <a16:rowId xmlns:a16="http://schemas.microsoft.com/office/drawing/2014/main" val="10003"/>
                  </a:ext>
                </a:extLst>
              </a:tr>
              <a:tr h="270207">
                <a:tc rowSpan="2">
                  <a:txBody>
                    <a:bodyPr/>
                    <a:lstStyle/>
                    <a:p>
                      <a:pPr algn="l" fontAlgn="ctr"/>
                      <a:r>
                        <a:rPr lang="en-US" sz="800" b="1" i="0" u="none" strike="noStrike">
                          <a:solidFill>
                            <a:srgbClr val="000000"/>
                          </a:solidFill>
                          <a:effectLst/>
                          <a:latin typeface="Arial"/>
                        </a:rPr>
                        <a:t>English A - Literature</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7 or 6</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8 credits</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Arial"/>
                        </a:rPr>
                        <a:t>WRA 150 (Tier I requirement)/ GCU</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4.0</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EBEBEB"/>
                    </a:solidFill>
                  </a:tcPr>
                </a:tc>
                <a:extLst>
                  <a:ext uri="{0D108BD9-81ED-4DB2-BD59-A6C34878D82A}">
                    <a16:rowId xmlns:a16="http://schemas.microsoft.com/office/drawing/2014/main" val="10004"/>
                  </a:ext>
                </a:extLst>
              </a:tr>
              <a:tr h="157621">
                <a:tc vMerge="1">
                  <a:txBody>
                    <a:bodyPr/>
                    <a:lstStyle/>
                    <a:p>
                      <a:endParaRPr lang="en-US"/>
                    </a:p>
                  </a:txBody>
                  <a:tcPr/>
                </a:tc>
                <a:tc>
                  <a:txBody>
                    <a:bodyPr/>
                    <a:lstStyle/>
                    <a:p>
                      <a:pPr algn="l" fontAlgn="t"/>
                      <a:r>
                        <a:rPr lang="en-US" sz="800" b="0" i="0" u="none" strike="noStrike">
                          <a:solidFill>
                            <a:srgbClr val="000000"/>
                          </a:solidFill>
                          <a:effectLst/>
                          <a:latin typeface="Arial"/>
                        </a:rPr>
                        <a:t>5</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4 Credits</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Arial"/>
                        </a:rPr>
                        <a:t>WRA 150</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3.5</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EBEBEB"/>
                    </a:solidFill>
                  </a:tcPr>
                </a:tc>
                <a:extLst>
                  <a:ext uri="{0D108BD9-81ED-4DB2-BD59-A6C34878D82A}">
                    <a16:rowId xmlns:a16="http://schemas.microsoft.com/office/drawing/2014/main" val="10005"/>
                  </a:ext>
                </a:extLst>
              </a:tr>
              <a:tr h="157621">
                <a:tc>
                  <a:txBody>
                    <a:bodyPr/>
                    <a:lstStyle/>
                    <a:p>
                      <a:pPr algn="l" fontAlgn="ctr"/>
                      <a:r>
                        <a:rPr lang="en-US" sz="800" b="1" i="0" u="none" strike="noStrike">
                          <a:solidFill>
                            <a:srgbClr val="000000"/>
                          </a:solidFill>
                          <a:effectLst/>
                          <a:latin typeface="Arial"/>
                        </a:rPr>
                        <a:t>Mathematics</a:t>
                      </a:r>
                    </a:p>
                  </a:txBody>
                  <a:tcPr marL="7506" marR="7506" marT="7506"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7</a:t>
                      </a:r>
                    </a:p>
                  </a:txBody>
                  <a:tcPr marL="7506" marR="7506" marT="7506" marB="0">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12 credits</a:t>
                      </a:r>
                    </a:p>
                  </a:txBody>
                  <a:tcPr marL="7506" marR="7506" marT="7506" marB="0">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Arial"/>
                        </a:rPr>
                        <a:t>MTH 116, 132, 133</a:t>
                      </a:r>
                    </a:p>
                  </a:txBody>
                  <a:tcPr marL="7506" marR="7506" marT="7506"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4.0</a:t>
                      </a:r>
                    </a:p>
                  </a:txBody>
                  <a:tcPr marL="7506" marR="7506" marT="7506"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EBEBEB"/>
                    </a:solidFill>
                  </a:tcPr>
                </a:tc>
                <a:extLst>
                  <a:ext uri="{0D108BD9-81ED-4DB2-BD59-A6C34878D82A}">
                    <a16:rowId xmlns:a16="http://schemas.microsoft.com/office/drawing/2014/main" val="10006"/>
                  </a:ext>
                </a:extLst>
              </a:tr>
              <a:tr h="157621">
                <a:tc>
                  <a:txBody>
                    <a:bodyPr/>
                    <a:lstStyle/>
                    <a:p>
                      <a:pPr algn="l" fontAlgn="ctr"/>
                      <a:r>
                        <a:rPr lang="en-US" sz="800" b="1" i="0" u="none" strike="noStrike">
                          <a:solidFill>
                            <a:srgbClr val="000000"/>
                          </a:solidFill>
                          <a:effectLst/>
                          <a:latin typeface="Arial"/>
                        </a:rPr>
                        <a:t>Mathematics</a:t>
                      </a:r>
                    </a:p>
                  </a:txBody>
                  <a:tcPr marL="7506" marR="7506" marT="7506"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6</a:t>
                      </a:r>
                    </a:p>
                  </a:txBody>
                  <a:tcPr marL="7506" marR="7506" marT="7506" marB="0">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12 credits</a:t>
                      </a:r>
                    </a:p>
                  </a:txBody>
                  <a:tcPr marL="7506" marR="7506" marT="7506" marB="0">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Arial"/>
                        </a:rPr>
                        <a:t>MTH 116, 132, 133</a:t>
                      </a:r>
                    </a:p>
                  </a:txBody>
                  <a:tcPr marL="7506" marR="7506" marT="7506"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4.0</a:t>
                      </a:r>
                    </a:p>
                  </a:txBody>
                  <a:tcPr marL="7506" marR="7506" marT="7506"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EBEBEB"/>
                    </a:solidFill>
                  </a:tcPr>
                </a:tc>
                <a:extLst>
                  <a:ext uri="{0D108BD9-81ED-4DB2-BD59-A6C34878D82A}">
                    <a16:rowId xmlns:a16="http://schemas.microsoft.com/office/drawing/2014/main" val="10007"/>
                  </a:ext>
                </a:extLst>
              </a:tr>
              <a:tr h="150115">
                <a:tc>
                  <a:txBody>
                    <a:bodyPr/>
                    <a:lstStyle/>
                    <a:p>
                      <a:pPr algn="l" fontAlgn="ctr"/>
                      <a:endParaRPr lang="en-US" sz="800" b="1" i="0" u="none" strike="noStrike">
                        <a:solidFill>
                          <a:srgbClr val="000000"/>
                        </a:solidFill>
                        <a:effectLst/>
                        <a:latin typeface="Arial"/>
                      </a:endParaRPr>
                    </a:p>
                  </a:txBody>
                  <a:tcPr marL="7506" marR="7506" marT="7506" marB="0" anchor="ctr">
                    <a:lnL>
                      <a:noFill/>
                    </a:lnL>
                    <a:lnR>
                      <a:noFill/>
                    </a:lnR>
                    <a:lnT w="12700" cap="flat" cmpd="sng" algn="ctr">
                      <a:solidFill>
                        <a:srgbClr val="00B05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Arial"/>
                      </a:endParaRPr>
                    </a:p>
                  </a:txBody>
                  <a:tcPr marL="7506" marR="7506" marT="7506" marB="0">
                    <a:lnL>
                      <a:noFill/>
                    </a:lnL>
                    <a:lnR>
                      <a:noFill/>
                    </a:lnR>
                    <a:lnT w="12700" cap="flat" cmpd="sng" algn="ctr">
                      <a:solidFill>
                        <a:srgbClr val="00B050"/>
                      </a:solidFill>
                      <a:prstDash val="solid"/>
                      <a:round/>
                      <a:headEnd type="none" w="med" len="med"/>
                      <a:tailEnd type="none" w="med" len="med"/>
                    </a:lnT>
                    <a:lnB>
                      <a:noFill/>
                    </a:lnB>
                  </a:tcPr>
                </a:tc>
                <a:tc>
                  <a:txBody>
                    <a:bodyPr/>
                    <a:lstStyle/>
                    <a:p>
                      <a:pPr algn="l" fontAlgn="t"/>
                      <a:endParaRPr lang="en-US" sz="800" b="0" i="0" u="none" strike="noStrike">
                        <a:solidFill>
                          <a:srgbClr val="000000"/>
                        </a:solidFill>
                        <a:effectLst/>
                        <a:latin typeface="Arial"/>
                      </a:endParaRPr>
                    </a:p>
                  </a:txBody>
                  <a:tcPr marL="7506" marR="7506" marT="7506" marB="0">
                    <a:lnL>
                      <a:noFill/>
                    </a:lnL>
                    <a:lnR>
                      <a:noFill/>
                    </a:lnR>
                    <a:lnT w="12700" cap="flat" cmpd="sng" algn="ctr">
                      <a:solidFill>
                        <a:srgbClr val="00B05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Arial"/>
                      </a:endParaRPr>
                    </a:p>
                  </a:txBody>
                  <a:tcPr marL="7506" marR="7506" marT="7506" marB="0" anchor="ctr">
                    <a:lnL>
                      <a:noFill/>
                    </a:lnL>
                    <a:lnR>
                      <a:noFill/>
                    </a:lnR>
                    <a:lnT w="12700" cap="flat" cmpd="sng" algn="ctr">
                      <a:solidFill>
                        <a:srgbClr val="00B05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Calibri"/>
                        </a:rPr>
                        <a:t> </a:t>
                      </a:r>
                    </a:p>
                  </a:txBody>
                  <a:tcPr marL="7506" marR="7506" marT="7506" marB="0" anchor="ctr">
                    <a:lnL>
                      <a:noFill/>
                    </a:lnL>
                    <a:lnR>
                      <a:noFill/>
                    </a:lnR>
                    <a:lnT w="12700" cap="flat" cmpd="sng" algn="ctr">
                      <a:solidFill>
                        <a:srgbClr val="00B050"/>
                      </a:solidFill>
                      <a:prstDash val="solid"/>
                      <a:round/>
                      <a:headEnd type="none" w="med" len="med"/>
                      <a:tailEnd type="none" w="med" len="med"/>
                    </a:lnT>
                    <a:lnB>
                      <a:noFill/>
                    </a:lnB>
                    <a:solidFill>
                      <a:srgbClr val="EBEBEB"/>
                    </a:solidFill>
                  </a:tcPr>
                </a:tc>
                <a:extLst>
                  <a:ext uri="{0D108BD9-81ED-4DB2-BD59-A6C34878D82A}">
                    <a16:rowId xmlns:a16="http://schemas.microsoft.com/office/drawing/2014/main" val="10008"/>
                  </a:ext>
                </a:extLst>
              </a:tr>
              <a:tr h="157621">
                <a:tc>
                  <a:txBody>
                    <a:bodyPr/>
                    <a:lstStyle/>
                    <a:p>
                      <a:pPr algn="l" fontAlgn="b"/>
                      <a:endParaRPr lang="en-US" sz="900" b="0" i="0" u="none" strike="noStrike">
                        <a:solidFill>
                          <a:srgbClr val="000000"/>
                        </a:solidFill>
                        <a:effectLst/>
                        <a:latin typeface="Calibri"/>
                      </a:endParaRPr>
                    </a:p>
                  </a:txBody>
                  <a:tcPr marL="7506" marR="7506" marT="75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900" b="0" i="0" u="none" strike="noStrike">
                        <a:solidFill>
                          <a:srgbClr val="000000"/>
                        </a:solidFill>
                        <a:effectLst/>
                        <a:latin typeface="Calibri"/>
                      </a:endParaRPr>
                    </a:p>
                  </a:txBody>
                  <a:tcPr marL="7506" marR="7506" marT="750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900" b="0" i="0" u="none" strike="noStrike">
                        <a:solidFill>
                          <a:srgbClr val="000000"/>
                        </a:solidFill>
                        <a:effectLst/>
                        <a:latin typeface="Calibri"/>
                      </a:endParaRPr>
                    </a:p>
                  </a:txBody>
                  <a:tcPr marL="7506" marR="7506" marT="750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506" marR="7506" marT="75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506" marR="7506" marT="750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5126">
                <a:tc gridSpan="5">
                  <a:txBody>
                    <a:bodyPr/>
                    <a:lstStyle/>
                    <a:p>
                      <a:pPr algn="ctr" fontAlgn="ctr"/>
                      <a:r>
                        <a:rPr lang="en-US" sz="900" b="1" i="0" u="none" strike="noStrike">
                          <a:solidFill>
                            <a:srgbClr val="FFFFFF"/>
                          </a:solidFill>
                          <a:effectLst/>
                          <a:latin typeface="Arial"/>
                        </a:rPr>
                        <a:t>Michigan State University</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165126">
                <a:tc gridSpan="5">
                  <a:txBody>
                    <a:bodyPr/>
                    <a:lstStyle/>
                    <a:p>
                      <a:pPr algn="l" fontAlgn="ctr"/>
                      <a:r>
                        <a:rPr lang="en-US" sz="900" b="1" i="0" u="none" strike="noStrike">
                          <a:solidFill>
                            <a:srgbClr val="000000"/>
                          </a:solidFill>
                          <a:effectLst/>
                          <a:latin typeface="Arial"/>
                        </a:rPr>
                        <a:t>College Level Examination Program (CLEP) Practices and Policies</a:t>
                      </a:r>
                    </a:p>
                  </a:txBody>
                  <a:tcPr marL="743069"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157621">
                <a:tc gridSpan="5">
                  <a:txBody>
                    <a:bodyPr/>
                    <a:lstStyle/>
                    <a:p>
                      <a:pPr algn="l" fontAlgn="ctr"/>
                      <a:r>
                        <a:rPr lang="en-US" sz="900" b="0" i="0" u="none" strike="noStrike">
                          <a:solidFill>
                            <a:srgbClr val="000000"/>
                          </a:solidFill>
                          <a:effectLst/>
                          <a:latin typeface="Arial"/>
                        </a:rPr>
                        <a:t>(Minimum scores based on computer-based testing environment)</a:t>
                      </a:r>
                    </a:p>
                  </a:txBody>
                  <a:tcPr marL="743069"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645494">
                <a:tc>
                  <a:txBody>
                    <a:bodyPr/>
                    <a:lstStyle/>
                    <a:p>
                      <a:pPr algn="ctr" fontAlgn="ctr"/>
                      <a:r>
                        <a:rPr lang="en-US" sz="800" b="1" i="0" u="none" strike="noStrike">
                          <a:solidFill>
                            <a:srgbClr val="FFFFFF"/>
                          </a:solidFill>
                          <a:effectLst/>
                          <a:latin typeface="Arial"/>
                        </a:rPr>
                        <a:t>Examination</a:t>
                      </a:r>
                    </a:p>
                  </a:txBody>
                  <a:tcPr marL="7506" marR="7506" marT="750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800" b="1" i="0" u="none" strike="noStrike">
                          <a:solidFill>
                            <a:srgbClr val="FFFFFF"/>
                          </a:solidFill>
                          <a:effectLst/>
                          <a:latin typeface="Arial"/>
                        </a:rPr>
                        <a:t>Min. Score</a:t>
                      </a:r>
                    </a:p>
                  </a:txBody>
                  <a:tcPr marL="7506" marR="7506" marT="75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800" b="1" i="0" u="none" strike="noStrike">
                          <a:solidFill>
                            <a:srgbClr val="FFFFFF"/>
                          </a:solidFill>
                          <a:effectLst/>
                          <a:latin typeface="Arial"/>
                        </a:rPr>
                        <a:t>Credits</a:t>
                      </a:r>
                    </a:p>
                  </a:txBody>
                  <a:tcPr marL="7506" marR="7506" marT="75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800" b="1" i="0" u="none" strike="noStrike">
                          <a:solidFill>
                            <a:srgbClr val="FFFFFF"/>
                          </a:solidFill>
                          <a:effectLst/>
                          <a:latin typeface="Arial"/>
                        </a:rPr>
                        <a:t> </a:t>
                      </a:r>
                    </a:p>
                  </a:txBody>
                  <a:tcPr marL="675517" marR="7506" marT="75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800" b="1" i="0" u="none" strike="noStrike" dirty="0">
                          <a:solidFill>
                            <a:srgbClr val="FFFFFF"/>
                          </a:solidFill>
                          <a:effectLst/>
                          <a:latin typeface="Arial"/>
                        </a:rPr>
                        <a:t>Grade used for Broad College Precore</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3"/>
                  </a:ext>
                </a:extLst>
              </a:tr>
              <a:tr h="247690">
                <a:tc>
                  <a:txBody>
                    <a:bodyPr/>
                    <a:lstStyle/>
                    <a:p>
                      <a:pPr algn="l" fontAlgn="ctr"/>
                      <a:r>
                        <a:rPr lang="en-US" sz="800" b="0" i="0" u="none" strike="noStrike">
                          <a:solidFill>
                            <a:srgbClr val="000000"/>
                          </a:solidFill>
                          <a:effectLst/>
                          <a:latin typeface="Arial"/>
                        </a:rPr>
                        <a:t>American Literature</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50</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4</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Arial"/>
                        </a:rPr>
                        <a:t>ENG, GCU*</a:t>
                      </a:r>
                    </a:p>
                  </a:txBody>
                  <a:tcPr marL="7506" marR="7506" marT="75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Must Take WRA 110-150</a:t>
                      </a:r>
                    </a:p>
                  </a:txBody>
                  <a:tcPr marL="7506" marR="7506" marT="75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10014"/>
                  </a:ext>
                </a:extLst>
              </a:tr>
              <a:tr h="367781">
                <a:tc>
                  <a:txBody>
                    <a:bodyPr/>
                    <a:lstStyle/>
                    <a:p>
                      <a:pPr algn="l" fontAlgn="ctr"/>
                      <a:r>
                        <a:rPr lang="en-US" sz="800" b="0" i="0" u="none" strike="noStrike">
                          <a:solidFill>
                            <a:srgbClr val="000000"/>
                          </a:solidFill>
                          <a:effectLst/>
                          <a:latin typeface="Arial"/>
                        </a:rPr>
                        <a:t>Analyzing and Interpreting Literature</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50</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4</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Arial"/>
                        </a:rPr>
                        <a:t>ENG, GCU*</a:t>
                      </a:r>
                    </a:p>
                  </a:txBody>
                  <a:tcPr marL="7506" marR="7506" marT="75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Must Take WRA 110-150</a:t>
                      </a:r>
                    </a:p>
                  </a:txBody>
                  <a:tcPr marL="7506" marR="7506" marT="75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10015"/>
                  </a:ext>
                </a:extLst>
              </a:tr>
              <a:tr h="157621">
                <a:tc>
                  <a:txBody>
                    <a:bodyPr/>
                    <a:lstStyle/>
                    <a:p>
                      <a:pPr algn="l" fontAlgn="ctr"/>
                      <a:r>
                        <a:rPr lang="en-US" sz="800" b="0" i="0" u="none" strike="noStrike">
                          <a:solidFill>
                            <a:srgbClr val="000000"/>
                          </a:solidFill>
                          <a:effectLst/>
                          <a:latin typeface="Arial"/>
                        </a:rPr>
                        <a:t>English Literature</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50</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4</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Arial"/>
                        </a:rPr>
                        <a:t>ENG, GCU*</a:t>
                      </a:r>
                    </a:p>
                  </a:txBody>
                  <a:tcPr marL="7506" marR="7506" marT="75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Must Take WRA 110-150</a:t>
                      </a:r>
                    </a:p>
                  </a:txBody>
                  <a:tcPr marL="7506" marR="7506" marT="75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10016"/>
                  </a:ext>
                </a:extLst>
              </a:tr>
              <a:tr h="262701">
                <a:tc>
                  <a:txBody>
                    <a:bodyPr/>
                    <a:lstStyle/>
                    <a:p>
                      <a:pPr algn="l" fontAlgn="ctr"/>
                      <a:r>
                        <a:rPr lang="en-US" sz="800" b="0" i="0" u="none" strike="noStrike">
                          <a:solidFill>
                            <a:srgbClr val="000000"/>
                          </a:solidFill>
                          <a:effectLst/>
                          <a:latin typeface="Arial"/>
                        </a:rPr>
                        <a:t>College Algebra</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50</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3</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Arial"/>
                        </a:rPr>
                        <a:t>MTH 103</a:t>
                      </a:r>
                    </a:p>
                  </a:txBody>
                  <a:tcPr marL="7506" marR="7506" marT="75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4.0</a:t>
                      </a:r>
                    </a:p>
                  </a:txBody>
                  <a:tcPr marL="7506" marR="7506" marT="75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10017"/>
                  </a:ext>
                </a:extLst>
              </a:tr>
              <a:tr h="157621">
                <a:tc>
                  <a:txBody>
                    <a:bodyPr/>
                    <a:lstStyle/>
                    <a:p>
                      <a:pPr algn="l" fontAlgn="ctr"/>
                      <a:r>
                        <a:rPr lang="en-US" sz="800" b="0" i="0" u="none" strike="noStrike">
                          <a:solidFill>
                            <a:srgbClr val="000000"/>
                          </a:solidFill>
                          <a:effectLst/>
                          <a:latin typeface="Arial"/>
                        </a:rPr>
                        <a:t>Pre-calculus</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a:solidFill>
                            <a:srgbClr val="000000"/>
                          </a:solidFill>
                          <a:effectLst/>
                          <a:latin typeface="Arial"/>
                        </a:rPr>
                        <a:t>50-79</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3</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Arial"/>
                        </a:rPr>
                        <a:t>MTH 103</a:t>
                      </a:r>
                    </a:p>
                  </a:txBody>
                  <a:tcPr marL="7506" marR="7506" marT="75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4.0</a:t>
                      </a:r>
                    </a:p>
                  </a:txBody>
                  <a:tcPr marL="7506" marR="7506" marT="75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10018"/>
                  </a:ext>
                </a:extLst>
              </a:tr>
              <a:tr h="157621">
                <a:tc>
                  <a:txBody>
                    <a:bodyPr/>
                    <a:lstStyle/>
                    <a:p>
                      <a:pPr algn="l" fontAlgn="ctr"/>
                      <a:r>
                        <a:rPr lang="en-US" sz="900" b="0" i="0" u="none" strike="noStrike">
                          <a:solidFill>
                            <a:srgbClr val="000000"/>
                          </a:solidFill>
                          <a:effectLst/>
                          <a:latin typeface="Calibri"/>
                        </a:rPr>
                        <a:t> </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80</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a:rPr>
                        <a:t>5</a:t>
                      </a:r>
                    </a:p>
                  </a:txBody>
                  <a:tcPr marL="7506" marR="7506" marT="7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Arial"/>
                        </a:rPr>
                        <a:t>MTH 116</a:t>
                      </a:r>
                    </a:p>
                  </a:txBody>
                  <a:tcPr marL="7506" marR="7506" marT="75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4.0</a:t>
                      </a:r>
                    </a:p>
                  </a:txBody>
                  <a:tcPr marL="7506" marR="7506" marT="75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10019"/>
                  </a:ext>
                </a:extLst>
              </a:tr>
              <a:tr h="165126">
                <a:tc gridSpan="4">
                  <a:txBody>
                    <a:bodyPr/>
                    <a:lstStyle/>
                    <a:p>
                      <a:pPr algn="r" fontAlgn="ctr"/>
                      <a:r>
                        <a:rPr lang="en-US" sz="600" b="1" i="0" u="none" strike="noStrike">
                          <a:solidFill>
                            <a:srgbClr val="FFFFFF"/>
                          </a:solidFill>
                          <a:effectLst/>
                          <a:latin typeface="Arial"/>
                        </a:rPr>
                        <a:t> </a:t>
                      </a:r>
                    </a:p>
                  </a:txBody>
                  <a:tcPr marL="7506" marR="7506" marT="7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dirty="0">
                          <a:solidFill>
                            <a:srgbClr val="000000"/>
                          </a:solidFill>
                          <a:effectLst/>
                          <a:latin typeface="Calibri"/>
                        </a:rPr>
                        <a:t> </a:t>
                      </a:r>
                    </a:p>
                  </a:txBody>
                  <a:tcPr marL="7506" marR="7506" marT="750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20"/>
                  </a:ext>
                </a:extLst>
              </a:tr>
            </a:tbl>
          </a:graphicData>
        </a:graphic>
      </p:graphicFrame>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449655"/>
            <a:ext cx="7848600" cy="707886"/>
          </a:xfrm>
          <a:prstGeom prst="rect">
            <a:avLst/>
          </a:prstGeom>
          <a:noFill/>
        </p:spPr>
        <p:txBody>
          <a:bodyPr wrap="square" rtlCol="0">
            <a:spAutoFit/>
          </a:bodyPr>
          <a:lstStyle/>
          <a:p>
            <a:pPr algn="ctr"/>
            <a:r>
              <a:rPr lang="en-US" sz="4000" dirty="0"/>
              <a:t>IB Scores/Credit</a:t>
            </a:r>
          </a:p>
        </p:txBody>
      </p:sp>
      <p:sp>
        <p:nvSpPr>
          <p:cNvPr id="7" name="TextBox 6"/>
          <p:cNvSpPr txBox="1"/>
          <p:nvPr/>
        </p:nvSpPr>
        <p:spPr>
          <a:xfrm>
            <a:off x="76200" y="1295400"/>
            <a:ext cx="7848600" cy="984885"/>
          </a:xfrm>
          <a:prstGeom prst="rect">
            <a:avLst/>
          </a:prstGeom>
          <a:noFill/>
        </p:spPr>
        <p:txBody>
          <a:bodyPr wrap="square" rtlCol="0">
            <a:spAutoFit/>
          </a:bodyPr>
          <a:lstStyle/>
          <a:p>
            <a:endParaRPr lang="en-US" sz="2400" dirty="0"/>
          </a:p>
          <a:p>
            <a:endParaRPr lang="en-US" sz="1000" dirty="0"/>
          </a:p>
          <a:p>
            <a:pPr lvl="1">
              <a:buSzPct val="75000"/>
            </a:pP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3922693204"/>
              </p:ext>
            </p:extLst>
          </p:nvPr>
        </p:nvGraphicFramePr>
        <p:xfrm>
          <a:off x="457200" y="1455738"/>
          <a:ext cx="7086601" cy="2905632"/>
        </p:xfrm>
        <a:graphic>
          <a:graphicData uri="http://schemas.openxmlformats.org/drawingml/2006/table">
            <a:tbl>
              <a:tblPr/>
              <a:tblGrid>
                <a:gridCol w="1234369">
                  <a:extLst>
                    <a:ext uri="{9D8B030D-6E8A-4147-A177-3AD203B41FA5}">
                      <a16:colId xmlns:a16="http://schemas.microsoft.com/office/drawing/2014/main" val="20000"/>
                    </a:ext>
                  </a:extLst>
                </a:gridCol>
                <a:gridCol w="540037">
                  <a:extLst>
                    <a:ext uri="{9D8B030D-6E8A-4147-A177-3AD203B41FA5}">
                      <a16:colId xmlns:a16="http://schemas.microsoft.com/office/drawing/2014/main" val="20001"/>
                    </a:ext>
                  </a:extLst>
                </a:gridCol>
                <a:gridCol w="1080073">
                  <a:extLst>
                    <a:ext uri="{9D8B030D-6E8A-4147-A177-3AD203B41FA5}">
                      <a16:colId xmlns:a16="http://schemas.microsoft.com/office/drawing/2014/main" val="20002"/>
                    </a:ext>
                  </a:extLst>
                </a:gridCol>
                <a:gridCol w="2116061">
                  <a:extLst>
                    <a:ext uri="{9D8B030D-6E8A-4147-A177-3AD203B41FA5}">
                      <a16:colId xmlns:a16="http://schemas.microsoft.com/office/drawing/2014/main" val="20003"/>
                    </a:ext>
                  </a:extLst>
                </a:gridCol>
                <a:gridCol w="2116061">
                  <a:extLst>
                    <a:ext uri="{9D8B030D-6E8A-4147-A177-3AD203B41FA5}">
                      <a16:colId xmlns:a16="http://schemas.microsoft.com/office/drawing/2014/main" val="20004"/>
                    </a:ext>
                  </a:extLst>
                </a:gridCol>
              </a:tblGrid>
              <a:tr h="328584">
                <a:tc gridSpan="5">
                  <a:txBody>
                    <a:bodyPr/>
                    <a:lstStyle/>
                    <a:p>
                      <a:pPr algn="ctr" fontAlgn="ctr"/>
                      <a:r>
                        <a:rPr lang="en-US" sz="1200" b="1" i="0" u="none" strike="noStrike" dirty="0">
                          <a:solidFill>
                            <a:srgbClr val="000000"/>
                          </a:solidFill>
                          <a:effectLst/>
                          <a:latin typeface="Arial"/>
                        </a:rPr>
                        <a:t>International Baccalaureate Program Equivalencies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8584">
                <a:tc gridSpan="5">
                  <a:txBody>
                    <a:bodyPr/>
                    <a:lstStyle/>
                    <a:p>
                      <a:pPr algn="ctr" fontAlgn="ctr"/>
                      <a:r>
                        <a:rPr lang="en-US" sz="800" b="0" i="1" u="none" strike="noStrike" dirty="0">
                          <a:solidFill>
                            <a:srgbClr val="000000"/>
                          </a:solidFill>
                          <a:effectLst/>
                          <a:latin typeface="Arial"/>
                        </a:rPr>
                        <a:t>Note: MSU recognizes subjects taken at the higher level (HL). This table reflects HL subject equivalencies.</a:t>
                      </a:r>
                    </a:p>
                    <a:p>
                      <a:pPr algn="ctr" fontAlgn="ctr"/>
                      <a:endParaRPr lang="en-US" sz="800" b="1" i="0" u="none" strike="noStrike" dirty="0">
                        <a:solidFill>
                          <a:srgbClr val="000000"/>
                        </a:solidFill>
                        <a:effectLst/>
                        <a:latin typeface="Arial"/>
                      </a:endParaRPr>
                    </a:p>
                    <a:p>
                      <a:pPr algn="ctr" fontAlgn="ctr"/>
                      <a:r>
                        <a:rPr lang="en-US" sz="1100" b="1" i="0" u="none" strike="noStrike" dirty="0">
                          <a:solidFill>
                            <a:srgbClr val="000000"/>
                          </a:solidFill>
                          <a:effectLst/>
                          <a:latin typeface="Arial"/>
                        </a:rPr>
                        <a:t>(Only used if less than 2 College Precore course grades at MSU)</a:t>
                      </a:r>
                      <a:endParaRPr lang="en-US" sz="1100" b="0" i="1"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40">
                <a:tc>
                  <a:txBody>
                    <a:bodyPr/>
                    <a:lstStyle/>
                    <a:p>
                      <a:pPr algn="l" fontAlgn="ctr"/>
                      <a:r>
                        <a:rPr lang="en-US" sz="1000" b="1" i="0" u="none" strike="noStrike" dirty="0">
                          <a:solidFill>
                            <a:srgbClr val="FFFFFF"/>
                          </a:solidFill>
                          <a:effectLst/>
                          <a:latin typeface="Arial"/>
                        </a:rPr>
                        <a:t>IB Subject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000" b="1" i="0" u="none" strike="noStrike">
                          <a:solidFill>
                            <a:srgbClr val="FFFFFF"/>
                          </a:solidFill>
                          <a:effectLst/>
                          <a:latin typeface="Arial"/>
                        </a:rPr>
                        <a:t>Score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000" b="1" i="0" u="none" strike="noStrike">
                          <a:solidFill>
                            <a:srgbClr val="FFFFFF"/>
                          </a:solidFill>
                          <a:effectLst/>
                          <a:latin typeface="Arial"/>
                        </a:rPr>
                        <a:t>Credit or Waive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1000" b="1" i="0" u="none" strike="noStrike" dirty="0">
                          <a:solidFill>
                            <a:srgbClr val="FFFFFF"/>
                          </a:solidFill>
                          <a:effectLst/>
                          <a:latin typeface="Arial"/>
                        </a:rPr>
                        <a:t>MSU Course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1000" b="1" i="0" u="none" strike="noStrike" dirty="0">
                          <a:solidFill>
                            <a:srgbClr val="FFFFFF"/>
                          </a:solidFill>
                          <a:effectLst/>
                          <a:latin typeface="Arial"/>
                        </a:rPr>
                        <a:t>Grade used for Broad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563287">
                <a:tc rowSpan="2">
                  <a:txBody>
                    <a:bodyPr/>
                    <a:lstStyle/>
                    <a:p>
                      <a:pPr algn="l" fontAlgn="ctr"/>
                      <a:r>
                        <a:rPr lang="en-US" sz="1000" b="1" i="0" u="none" strike="noStrike" dirty="0">
                          <a:solidFill>
                            <a:srgbClr val="000000"/>
                          </a:solidFill>
                          <a:effectLst/>
                          <a:latin typeface="Arial"/>
                        </a:rPr>
                        <a:t>English A - Literature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a:rPr>
                        <a:t>7 or 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a:rPr>
                        <a:t>8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WRA 101 (Tier I requirement)/ GCU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EBEBEB"/>
                    </a:solidFill>
                  </a:tcPr>
                </a:tc>
                <a:extLst>
                  <a:ext uri="{0D108BD9-81ED-4DB2-BD59-A6C34878D82A}">
                    <a16:rowId xmlns:a16="http://schemas.microsoft.com/office/drawing/2014/main" val="10004"/>
                  </a:ext>
                </a:extLst>
              </a:tr>
              <a:tr h="328584">
                <a:tc vMerge="1">
                  <a:txBody>
                    <a:bodyPr/>
                    <a:lstStyle/>
                    <a:p>
                      <a:endParaRPr lang="en-US"/>
                    </a:p>
                  </a:txBody>
                  <a:tcPr/>
                </a:tc>
                <a:tc>
                  <a:txBody>
                    <a:bodyPr/>
                    <a:lstStyle/>
                    <a:p>
                      <a:pPr algn="l" fontAlgn="t"/>
                      <a:r>
                        <a:rPr lang="en-US" sz="1000" b="0" i="0" u="none" strike="noStrike" dirty="0">
                          <a:solidFill>
                            <a:srgbClr val="000000"/>
                          </a:solidFill>
                          <a:effectLst/>
                          <a:latin typeface="Arial"/>
                        </a:rPr>
                        <a:t>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4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WRA 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EBEBEB"/>
                    </a:solidFill>
                  </a:tcPr>
                </a:tc>
                <a:extLst>
                  <a:ext uri="{0D108BD9-81ED-4DB2-BD59-A6C34878D82A}">
                    <a16:rowId xmlns:a16="http://schemas.microsoft.com/office/drawing/2014/main" val="10005"/>
                  </a:ext>
                </a:extLst>
              </a:tr>
              <a:tr h="387948">
                <a:tc>
                  <a:txBody>
                    <a:bodyPr/>
                    <a:lstStyle/>
                    <a:p>
                      <a:pPr algn="l" fontAlgn="ctr"/>
                      <a:r>
                        <a:rPr lang="en-US" sz="1000" b="1" i="0" u="none" strike="noStrike" dirty="0">
                          <a:solidFill>
                            <a:srgbClr val="000000"/>
                          </a:solidFill>
                          <a:effectLst/>
                          <a:latin typeface="Arial"/>
                        </a:rPr>
                        <a:t>Economics</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a:rPr>
                        <a:t>7 or 6</a:t>
                      </a:r>
                    </a:p>
                  </a:txBody>
                  <a:tcPr marL="9525" marR="9525" marT="9525" marB="0">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a:rPr>
                        <a:t>6</a:t>
                      </a:r>
                      <a:r>
                        <a:rPr lang="en-US" sz="1000" b="0" i="0" u="none" strike="noStrike" baseline="0" dirty="0">
                          <a:solidFill>
                            <a:srgbClr val="000000"/>
                          </a:solidFill>
                          <a:effectLst/>
                          <a:latin typeface="Arial"/>
                        </a:rPr>
                        <a:t> </a:t>
                      </a:r>
                      <a:r>
                        <a:rPr lang="en-US" sz="1000" b="0" i="0" u="none" strike="noStrike" dirty="0">
                          <a:solidFill>
                            <a:srgbClr val="000000"/>
                          </a:solidFill>
                          <a:effectLst/>
                          <a:latin typeface="Arial"/>
                        </a:rPr>
                        <a:t>credits</a:t>
                      </a:r>
                    </a:p>
                  </a:txBody>
                  <a:tcPr marL="9525" marR="9525" marT="9525" marB="0">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EC 201, EC 202</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a:rPr>
                        <a:t>4.0 for both courses</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EBEBEB"/>
                    </a:solidFill>
                  </a:tcPr>
                </a:tc>
                <a:extLst>
                  <a:ext uri="{0D108BD9-81ED-4DB2-BD59-A6C34878D82A}">
                    <a16:rowId xmlns:a16="http://schemas.microsoft.com/office/drawing/2014/main" val="10006"/>
                  </a:ext>
                </a:extLst>
              </a:tr>
              <a:tr h="328584">
                <a:tc>
                  <a:txBody>
                    <a:bodyPr/>
                    <a:lstStyle/>
                    <a:p>
                      <a:pPr algn="l" fontAlgn="ctr"/>
                      <a:r>
                        <a:rPr lang="en-US" sz="1000" b="1" i="0" u="none" strike="noStrike" dirty="0">
                          <a:solidFill>
                            <a:srgbClr val="000000"/>
                          </a:solidFill>
                          <a:effectLst/>
                          <a:latin typeface="Arial"/>
                        </a:rPr>
                        <a:t>Mathematics </a:t>
                      </a:r>
                    </a:p>
                    <a:p>
                      <a:pPr algn="l" fontAlgn="ctr"/>
                      <a:r>
                        <a:rPr lang="en-US" sz="1000" b="1" i="0" u="none" strike="noStrike" dirty="0">
                          <a:solidFill>
                            <a:srgbClr val="000000"/>
                          </a:solidFill>
                          <a:effectLst/>
                          <a:latin typeface="Arial"/>
                        </a:rPr>
                        <a:t>(IB187 – IB192)</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a:rPr>
                        <a:t>7 or 6 or 5</a:t>
                      </a:r>
                    </a:p>
                  </a:txBody>
                  <a:tcPr marL="9525" marR="9525" marT="9525" marB="0">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a:rPr>
                        <a:t>15 credits</a:t>
                      </a:r>
                    </a:p>
                  </a:txBody>
                  <a:tcPr marL="9525" marR="9525" marT="9525" marB="0">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MTH 116, MTH 132, MTH 133, STT 200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a:rPr>
                        <a:t>4.0 (for STT 200)</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EBEBEB"/>
                    </a:solidFill>
                  </a:tcPr>
                </a:tc>
                <a:extLst>
                  <a:ext uri="{0D108BD9-81ED-4DB2-BD59-A6C34878D82A}">
                    <a16:rowId xmlns:a16="http://schemas.microsoft.com/office/drawing/2014/main" val="1323546145"/>
                  </a:ext>
                </a:extLst>
              </a:tr>
            </a:tbl>
          </a:graphicData>
        </a:graphic>
      </p:graphicFrame>
    </p:spTree>
    <p:extLst>
      <p:ext uri="{BB962C8B-B14F-4D97-AF65-F5344CB8AC3E}">
        <p14:creationId xmlns:p14="http://schemas.microsoft.com/office/powerpoint/2010/main" val="126899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428750" y="2410619"/>
          <a:ext cx="6286500" cy="2905125"/>
        </p:xfrm>
        <a:graphic>
          <a:graphicData uri="http://schemas.openxmlformats.org/drawingml/2006/table">
            <a:tbl>
              <a:tblPr/>
              <a:tblGrid>
                <a:gridCol w="1421682">
                  <a:extLst>
                    <a:ext uri="{9D8B030D-6E8A-4147-A177-3AD203B41FA5}">
                      <a16:colId xmlns:a16="http://schemas.microsoft.com/office/drawing/2014/main" val="20000"/>
                    </a:ext>
                  </a:extLst>
                </a:gridCol>
                <a:gridCol w="561691">
                  <a:extLst>
                    <a:ext uri="{9D8B030D-6E8A-4147-A177-3AD203B41FA5}">
                      <a16:colId xmlns:a16="http://schemas.microsoft.com/office/drawing/2014/main" val="20001"/>
                    </a:ext>
                  </a:extLst>
                </a:gridCol>
                <a:gridCol w="621986">
                  <a:extLst>
                    <a:ext uri="{9D8B030D-6E8A-4147-A177-3AD203B41FA5}">
                      <a16:colId xmlns:a16="http://schemas.microsoft.com/office/drawing/2014/main" val="20002"/>
                    </a:ext>
                  </a:extLst>
                </a:gridCol>
                <a:gridCol w="1243972">
                  <a:extLst>
                    <a:ext uri="{9D8B030D-6E8A-4147-A177-3AD203B41FA5}">
                      <a16:colId xmlns:a16="http://schemas.microsoft.com/office/drawing/2014/main" val="20003"/>
                    </a:ext>
                  </a:extLst>
                </a:gridCol>
                <a:gridCol w="2437169">
                  <a:extLst>
                    <a:ext uri="{9D8B030D-6E8A-4147-A177-3AD203B41FA5}">
                      <a16:colId xmlns:a16="http://schemas.microsoft.com/office/drawing/2014/main" val="20004"/>
                    </a:ext>
                  </a:extLst>
                </a:gridCol>
              </a:tblGrid>
              <a:tr h="209550">
                <a:tc gridSpan="5">
                  <a:txBody>
                    <a:bodyPr/>
                    <a:lstStyle/>
                    <a:p>
                      <a:pPr algn="l" fontAlgn="ctr"/>
                      <a:r>
                        <a:rPr lang="en-US" sz="1200" b="1" i="0" u="none" strike="noStrike">
                          <a:solidFill>
                            <a:srgbClr val="000000"/>
                          </a:solidFill>
                          <a:effectLst/>
                          <a:latin typeface="Arial"/>
                        </a:rPr>
                        <a:t>College Level Examination Program (CLEP) Practices and Policies</a:t>
                      </a:r>
                    </a:p>
                  </a:txBody>
                  <a:tcPr marL="9429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025">
                <a:tc gridSpan="5">
                  <a:txBody>
                    <a:bodyPr/>
                    <a:lstStyle/>
                    <a:p>
                      <a:pPr algn="l" fontAlgn="ctr"/>
                      <a:r>
                        <a:rPr lang="en-US" sz="1200" b="0" i="0" u="none" strike="noStrike">
                          <a:solidFill>
                            <a:srgbClr val="000000"/>
                          </a:solidFill>
                          <a:effectLst/>
                          <a:latin typeface="Arial"/>
                        </a:rPr>
                        <a:t>(Minimum scores based on computer-based testing environment)</a:t>
                      </a:r>
                    </a:p>
                  </a:txBody>
                  <a:tcPr marL="9429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19150">
                <a:tc>
                  <a:txBody>
                    <a:bodyPr/>
                    <a:lstStyle/>
                    <a:p>
                      <a:pPr algn="ctr" fontAlgn="ctr"/>
                      <a:r>
                        <a:rPr lang="en-US" sz="1000" b="1" i="0" u="none" strike="noStrike">
                          <a:solidFill>
                            <a:srgbClr val="FFFFFF"/>
                          </a:solidFill>
                          <a:effectLst/>
                          <a:latin typeface="Arial"/>
                        </a:rPr>
                        <a:t>Examination</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000" b="1" i="0" u="none" strike="noStrike">
                          <a:solidFill>
                            <a:srgbClr val="FFFFFF"/>
                          </a:solidFill>
                          <a:effectLst/>
                          <a:latin typeface="Arial"/>
                        </a:rPr>
                        <a:t>Min. Score</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000" b="1" i="0" u="none" strike="noStrike">
                          <a:solidFill>
                            <a:srgbClr val="FFFFFF"/>
                          </a:solidFill>
                          <a:effectLst/>
                          <a:latin typeface="Arial"/>
                        </a:rPr>
                        <a:t>Credits</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1000" b="1" i="0" u="none" strike="noStrike">
                          <a:solidFill>
                            <a:srgbClr val="FFFFFF"/>
                          </a:solidFill>
                          <a:effectLst/>
                          <a:latin typeface="Arial"/>
                        </a:rPr>
                        <a:t> </a:t>
                      </a:r>
                    </a:p>
                  </a:txBody>
                  <a:tcPr marL="857250"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1000" b="1" i="0" u="none" strike="noStrike" dirty="0">
                          <a:solidFill>
                            <a:srgbClr val="FFFFFF"/>
                          </a:solidFill>
                          <a:effectLst/>
                          <a:latin typeface="Arial"/>
                        </a:rPr>
                        <a:t>Grade used for Broad College Precore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200025">
                <a:tc>
                  <a:txBody>
                    <a:bodyPr/>
                    <a:lstStyle/>
                    <a:p>
                      <a:pPr algn="l" fontAlgn="ctr"/>
                      <a:r>
                        <a:rPr lang="en-US" sz="1000" b="0" i="0" u="none" strike="noStrike">
                          <a:solidFill>
                            <a:srgbClr val="000000"/>
                          </a:solidFill>
                          <a:effectLst/>
                          <a:latin typeface="Arial"/>
                        </a:rPr>
                        <a:t>American Literature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50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ENG, GCU*</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Must Take WRA 110-150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10003"/>
                  </a:ext>
                </a:extLst>
              </a:tr>
              <a:tr h="333375">
                <a:tc>
                  <a:txBody>
                    <a:bodyPr/>
                    <a:lstStyle/>
                    <a:p>
                      <a:pPr algn="l" fontAlgn="ctr"/>
                      <a:r>
                        <a:rPr lang="en-US" sz="1000" b="0" i="0" u="none" strike="noStrike">
                          <a:solidFill>
                            <a:srgbClr val="000000"/>
                          </a:solidFill>
                          <a:effectLst/>
                          <a:latin typeface="Arial"/>
                        </a:rPr>
                        <a:t>Analyzing and Interpreting Literature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50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ENG, GCU*</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Must Take WRA 110-150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10004"/>
                  </a:ext>
                </a:extLst>
              </a:tr>
              <a:tr h="200025">
                <a:tc>
                  <a:txBody>
                    <a:bodyPr/>
                    <a:lstStyle/>
                    <a:p>
                      <a:pPr algn="l" fontAlgn="ctr"/>
                      <a:r>
                        <a:rPr lang="en-US" sz="1000" b="0" i="0" u="none" strike="noStrike">
                          <a:solidFill>
                            <a:srgbClr val="000000"/>
                          </a:solidFill>
                          <a:effectLst/>
                          <a:latin typeface="Arial"/>
                        </a:rPr>
                        <a:t>English Literature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50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ENG, GCU*</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Must Take WRA 110-150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10005"/>
                  </a:ext>
                </a:extLst>
              </a:tr>
              <a:tr h="333375">
                <a:tc>
                  <a:txBody>
                    <a:bodyPr/>
                    <a:lstStyle/>
                    <a:p>
                      <a:pPr algn="l" fontAlgn="ctr"/>
                      <a:r>
                        <a:rPr lang="en-US" sz="1000" b="0" i="0" u="none" strike="noStrike">
                          <a:solidFill>
                            <a:srgbClr val="000000"/>
                          </a:solidFill>
                          <a:effectLst/>
                          <a:latin typeface="Arial"/>
                        </a:rPr>
                        <a:t>College Algebra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50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MTH 103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10006"/>
                  </a:ext>
                </a:extLst>
              </a:tr>
              <a:tr h="200025">
                <a:tc>
                  <a:txBody>
                    <a:bodyPr/>
                    <a:lstStyle/>
                    <a:p>
                      <a:pPr algn="l" fontAlgn="ctr"/>
                      <a:r>
                        <a:rPr lang="en-US" sz="1000" b="0" i="0" u="none" strike="noStrike">
                          <a:solidFill>
                            <a:srgbClr val="000000"/>
                          </a:solidFill>
                          <a:effectLst/>
                          <a:latin typeface="Arial"/>
                        </a:rPr>
                        <a:t>Pre-calculus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1000" b="0" i="0" u="none" strike="noStrike">
                          <a:solidFill>
                            <a:srgbClr val="000000"/>
                          </a:solidFill>
                          <a:effectLst/>
                          <a:latin typeface="Arial"/>
                        </a:rPr>
                        <a:t>50-79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MTH 103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10007"/>
                  </a:ext>
                </a:extLst>
              </a:tr>
              <a:tr h="200025">
                <a:tc>
                  <a:txBody>
                    <a:bodyPr/>
                    <a:lstStyle/>
                    <a:p>
                      <a:pPr algn="l" fontAlgn="ctr"/>
                      <a:r>
                        <a:rPr lang="en-US" sz="1100" b="0" i="0" u="none" strike="noStrike">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80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MTH 116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10008"/>
                  </a:ext>
                </a:extLst>
              </a:tr>
              <a:tr h="209550">
                <a:tc gridSpan="4">
                  <a:txBody>
                    <a:bodyPr/>
                    <a:lstStyle/>
                    <a:p>
                      <a:pPr algn="r" fontAlgn="ctr"/>
                      <a:r>
                        <a:rPr lang="en-US" sz="800" b="1" i="0" u="none" strike="noStrike">
                          <a:solidFill>
                            <a:srgbClr val="FFFFFF"/>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9"/>
                  </a:ext>
                </a:extLst>
              </a:tr>
            </a:tbl>
          </a:graphicData>
        </a:graphic>
      </p:graphicFrame>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449655"/>
            <a:ext cx="7848600" cy="707886"/>
          </a:xfrm>
          <a:prstGeom prst="rect">
            <a:avLst/>
          </a:prstGeom>
          <a:noFill/>
        </p:spPr>
        <p:txBody>
          <a:bodyPr wrap="square" rtlCol="0">
            <a:spAutoFit/>
          </a:bodyPr>
          <a:lstStyle/>
          <a:p>
            <a:pPr algn="ctr"/>
            <a:r>
              <a:rPr lang="en-US" sz="4000" dirty="0"/>
              <a:t>CLEP Scores/Credit</a:t>
            </a:r>
          </a:p>
        </p:txBody>
      </p:sp>
      <p:sp>
        <p:nvSpPr>
          <p:cNvPr id="7" name="TextBox 6"/>
          <p:cNvSpPr txBox="1"/>
          <p:nvPr/>
        </p:nvSpPr>
        <p:spPr>
          <a:xfrm>
            <a:off x="76200" y="1295400"/>
            <a:ext cx="7848600" cy="984885"/>
          </a:xfrm>
          <a:prstGeom prst="rect">
            <a:avLst/>
          </a:prstGeom>
          <a:noFill/>
        </p:spPr>
        <p:txBody>
          <a:bodyPr wrap="square" rtlCol="0">
            <a:spAutoFit/>
          </a:bodyPr>
          <a:lstStyle/>
          <a:p>
            <a:endParaRPr lang="en-US" sz="2400" dirty="0"/>
          </a:p>
          <a:p>
            <a:endParaRPr lang="en-US" sz="1000" dirty="0"/>
          </a:p>
          <a:p>
            <a:pPr lvl="1">
              <a:buSzPct val="75000"/>
            </a:pP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3460542520"/>
              </p:ext>
            </p:extLst>
          </p:nvPr>
        </p:nvGraphicFramePr>
        <p:xfrm>
          <a:off x="304800" y="1371600"/>
          <a:ext cx="7391400" cy="2482245"/>
        </p:xfrm>
        <a:graphic>
          <a:graphicData uri="http://schemas.openxmlformats.org/drawingml/2006/table">
            <a:tbl>
              <a:tblPr/>
              <a:tblGrid>
                <a:gridCol w="1828800">
                  <a:extLst>
                    <a:ext uri="{9D8B030D-6E8A-4147-A177-3AD203B41FA5}">
                      <a16:colId xmlns:a16="http://schemas.microsoft.com/office/drawing/2014/main" val="20000"/>
                    </a:ext>
                  </a:extLst>
                </a:gridCol>
                <a:gridCol w="503165">
                  <a:extLst>
                    <a:ext uri="{9D8B030D-6E8A-4147-A177-3AD203B41FA5}">
                      <a16:colId xmlns:a16="http://schemas.microsoft.com/office/drawing/2014/main" val="20001"/>
                    </a:ext>
                  </a:extLst>
                </a:gridCol>
                <a:gridCol w="731305">
                  <a:extLst>
                    <a:ext uri="{9D8B030D-6E8A-4147-A177-3AD203B41FA5}">
                      <a16:colId xmlns:a16="http://schemas.microsoft.com/office/drawing/2014/main" val="20002"/>
                    </a:ext>
                  </a:extLst>
                </a:gridCol>
                <a:gridCol w="1462610">
                  <a:extLst>
                    <a:ext uri="{9D8B030D-6E8A-4147-A177-3AD203B41FA5}">
                      <a16:colId xmlns:a16="http://schemas.microsoft.com/office/drawing/2014/main" val="20003"/>
                    </a:ext>
                  </a:extLst>
                </a:gridCol>
                <a:gridCol w="2865520">
                  <a:extLst>
                    <a:ext uri="{9D8B030D-6E8A-4147-A177-3AD203B41FA5}">
                      <a16:colId xmlns:a16="http://schemas.microsoft.com/office/drawing/2014/main" val="20004"/>
                    </a:ext>
                  </a:extLst>
                </a:gridCol>
              </a:tblGrid>
              <a:tr h="323400">
                <a:tc gridSpan="5">
                  <a:txBody>
                    <a:bodyPr/>
                    <a:lstStyle/>
                    <a:p>
                      <a:pPr algn="ctr" fontAlgn="ctr"/>
                      <a:r>
                        <a:rPr lang="en-US" sz="1200" b="1" i="0" u="none" strike="noStrike" dirty="0">
                          <a:solidFill>
                            <a:srgbClr val="000000"/>
                          </a:solidFill>
                          <a:effectLst/>
                          <a:latin typeface="Arial"/>
                        </a:rPr>
                        <a:t>College Level Examination Program (CLEP) Equivalencies</a:t>
                      </a:r>
                    </a:p>
                    <a:p>
                      <a:pPr algn="ctr" fontAlgn="ctr"/>
                      <a:endParaRPr lang="en-US" sz="900" b="1" i="0" u="none" strike="noStrike" dirty="0">
                        <a:solidFill>
                          <a:srgbClr val="000000"/>
                        </a:solidFill>
                        <a:effectLst/>
                        <a:latin typeface="Arial"/>
                      </a:endParaRPr>
                    </a:p>
                    <a:p>
                      <a:pPr algn="ctr" fontAlgn="ctr"/>
                      <a:r>
                        <a:rPr lang="en-US" sz="1200" b="1" i="0" u="none" strike="noStrike" dirty="0">
                          <a:solidFill>
                            <a:srgbClr val="000000"/>
                          </a:solidFill>
                          <a:effectLst/>
                          <a:latin typeface="Arial"/>
                        </a:rPr>
                        <a:t>(Only used if less than 2 College Precore course grades at MSU)</a:t>
                      </a:r>
                      <a:endParaRPr lang="en-US" sz="1200" b="0" i="1" u="none" strike="noStrike" dirty="0">
                        <a:solidFill>
                          <a:srgbClr val="000000"/>
                        </a:solidFill>
                        <a:effectLst/>
                        <a:latin typeface="Arial"/>
                      </a:endParaRPr>
                    </a:p>
                  </a:txBody>
                  <a:tcPr marL="9429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8700">
                <a:tc gridSpan="5">
                  <a:txBody>
                    <a:bodyPr/>
                    <a:lstStyle/>
                    <a:p>
                      <a:pPr algn="l" fontAlgn="ctr"/>
                      <a:r>
                        <a:rPr lang="en-US" sz="1200" b="0" i="0" u="none" strike="noStrike">
                          <a:solidFill>
                            <a:srgbClr val="000000"/>
                          </a:solidFill>
                          <a:effectLst/>
                          <a:latin typeface="Arial"/>
                        </a:rPr>
                        <a:t>(Minimum scores based on computer-based testing environment)</a:t>
                      </a:r>
                    </a:p>
                  </a:txBody>
                  <a:tcPr marL="9429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14500">
                <a:tc>
                  <a:txBody>
                    <a:bodyPr/>
                    <a:lstStyle/>
                    <a:p>
                      <a:pPr algn="ctr" fontAlgn="ctr"/>
                      <a:r>
                        <a:rPr lang="en-US" sz="1000" b="1" i="0" u="none" strike="noStrike">
                          <a:solidFill>
                            <a:srgbClr val="FFFFFF"/>
                          </a:solidFill>
                          <a:effectLst/>
                          <a:latin typeface="Arial"/>
                        </a:rPr>
                        <a:t>Examination</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000" b="1" i="0" u="none" strike="noStrike">
                          <a:solidFill>
                            <a:srgbClr val="FFFFFF"/>
                          </a:solidFill>
                          <a:effectLst/>
                          <a:latin typeface="Arial"/>
                        </a:rPr>
                        <a:t>Min. Score</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000" b="1" i="0" u="none" strike="noStrike">
                          <a:solidFill>
                            <a:srgbClr val="FFFFFF"/>
                          </a:solidFill>
                          <a:effectLst/>
                          <a:latin typeface="Arial"/>
                        </a:rPr>
                        <a:t>Credits</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1000" b="1" i="0" u="none" strike="noStrike">
                          <a:solidFill>
                            <a:srgbClr val="FFFFFF"/>
                          </a:solidFill>
                          <a:effectLst/>
                          <a:latin typeface="Arial"/>
                        </a:rPr>
                        <a:t> </a:t>
                      </a:r>
                    </a:p>
                  </a:txBody>
                  <a:tcPr marL="857250"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1000" b="1" i="0" u="none" strike="noStrike" dirty="0">
                          <a:solidFill>
                            <a:srgbClr val="FFFFFF"/>
                          </a:solidFill>
                          <a:effectLst/>
                          <a:latin typeface="Arial"/>
                        </a:rPr>
                        <a:t>Grade used for Broad College Precore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514500">
                <a:tc>
                  <a:txBody>
                    <a:bodyPr/>
                    <a:lstStyle/>
                    <a:p>
                      <a:pPr algn="l" fontAlgn="ctr"/>
                      <a:r>
                        <a:rPr lang="en-US" sz="1000" b="0" i="0" u="none" strike="noStrike" dirty="0">
                          <a:solidFill>
                            <a:srgbClr val="000000"/>
                          </a:solidFill>
                          <a:effectLst/>
                          <a:latin typeface="Arial"/>
                        </a:rPr>
                        <a:t>Principles of Microeconomics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50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EC 201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10006"/>
                  </a:ext>
                </a:extLst>
              </a:tr>
              <a:tr h="308700">
                <a:tc>
                  <a:txBody>
                    <a:bodyPr/>
                    <a:lstStyle/>
                    <a:p>
                      <a:pPr algn="l" fontAlgn="ctr"/>
                      <a:r>
                        <a:rPr lang="en-US" sz="1000" b="0" i="0" u="none" strike="noStrike" dirty="0">
                          <a:solidFill>
                            <a:srgbClr val="000000"/>
                          </a:solidFill>
                          <a:effectLst/>
                          <a:latin typeface="Arial"/>
                        </a:rPr>
                        <a:t>Principles of Macroeconomics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1000" b="0" i="0" u="none" strike="noStrike" dirty="0">
                          <a:solidFill>
                            <a:srgbClr val="000000"/>
                          </a:solidFill>
                          <a:effectLst/>
                          <a:latin typeface="Arial"/>
                        </a:rPr>
                        <a:t>50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EC 202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10007"/>
                  </a:ext>
                </a:extLst>
              </a:tr>
              <a:tr h="323400">
                <a:tc gridSpan="4">
                  <a:txBody>
                    <a:bodyPr/>
                    <a:lstStyle/>
                    <a:p>
                      <a:pPr algn="r" fontAlgn="ctr"/>
                      <a:r>
                        <a:rPr lang="en-US" sz="800" b="1" i="0" u="none" strike="noStrike" dirty="0">
                          <a:solidFill>
                            <a:srgbClr val="FFFFFF"/>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9"/>
                  </a:ext>
                </a:extLst>
              </a:tr>
            </a:tbl>
          </a:graphicData>
        </a:graphic>
      </p:graphicFrame>
      <p:sp>
        <p:nvSpPr>
          <p:cNvPr id="3" name="TextBox 2">
            <a:extLst>
              <a:ext uri="{FF2B5EF4-FFF2-40B4-BE49-F238E27FC236}">
                <a16:creationId xmlns:a16="http://schemas.microsoft.com/office/drawing/2014/main" id="{7FE2AA4F-AAD1-70E0-9867-6DBEE5E41B42}"/>
              </a:ext>
            </a:extLst>
          </p:cNvPr>
          <p:cNvSpPr txBox="1"/>
          <p:nvPr/>
        </p:nvSpPr>
        <p:spPr>
          <a:xfrm>
            <a:off x="304800" y="4876800"/>
            <a:ext cx="7391400" cy="369332"/>
          </a:xfrm>
          <a:prstGeom prst="rect">
            <a:avLst/>
          </a:prstGeom>
          <a:noFill/>
        </p:spPr>
        <p:txBody>
          <a:bodyPr wrap="square" rtlCol="0">
            <a:spAutoFit/>
          </a:bodyPr>
          <a:lstStyle/>
          <a:p>
            <a:r>
              <a:rPr lang="en-US" i="1" dirty="0"/>
              <a:t>*There is no College </a:t>
            </a:r>
            <a:r>
              <a:rPr lang="en-US" i="1" dirty="0" err="1"/>
              <a:t>Precore</a:t>
            </a:r>
            <a:r>
              <a:rPr lang="en-US" i="1" dirty="0"/>
              <a:t> grade equivalency for A-level credit.</a:t>
            </a:r>
          </a:p>
        </p:txBody>
      </p:sp>
    </p:spTree>
    <p:extLst>
      <p:ext uri="{BB962C8B-B14F-4D97-AF65-F5344CB8AC3E}">
        <p14:creationId xmlns:p14="http://schemas.microsoft.com/office/powerpoint/2010/main" val="1268999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946379" y="1600199"/>
          <a:ext cx="7251242" cy="4525965"/>
        </p:xfrm>
        <a:graphic>
          <a:graphicData uri="http://schemas.openxmlformats.org/drawingml/2006/table">
            <a:tbl>
              <a:tblPr firstRow="1" firstCol="1" bandRow="1"/>
              <a:tblGrid>
                <a:gridCol w="917267">
                  <a:extLst>
                    <a:ext uri="{9D8B030D-6E8A-4147-A177-3AD203B41FA5}">
                      <a16:colId xmlns:a16="http://schemas.microsoft.com/office/drawing/2014/main" val="20000"/>
                    </a:ext>
                  </a:extLst>
                </a:gridCol>
                <a:gridCol w="208927">
                  <a:extLst>
                    <a:ext uri="{9D8B030D-6E8A-4147-A177-3AD203B41FA5}">
                      <a16:colId xmlns:a16="http://schemas.microsoft.com/office/drawing/2014/main" val="20001"/>
                    </a:ext>
                  </a:extLst>
                </a:gridCol>
                <a:gridCol w="147724">
                  <a:extLst>
                    <a:ext uri="{9D8B030D-6E8A-4147-A177-3AD203B41FA5}">
                      <a16:colId xmlns:a16="http://schemas.microsoft.com/office/drawing/2014/main" val="20002"/>
                    </a:ext>
                  </a:extLst>
                </a:gridCol>
                <a:gridCol w="189934">
                  <a:extLst>
                    <a:ext uri="{9D8B030D-6E8A-4147-A177-3AD203B41FA5}">
                      <a16:colId xmlns:a16="http://schemas.microsoft.com/office/drawing/2014/main" val="20003"/>
                    </a:ext>
                  </a:extLst>
                </a:gridCol>
                <a:gridCol w="413385">
                  <a:extLst>
                    <a:ext uri="{9D8B030D-6E8A-4147-A177-3AD203B41FA5}">
                      <a16:colId xmlns:a16="http://schemas.microsoft.com/office/drawing/2014/main" val="20004"/>
                    </a:ext>
                  </a:extLst>
                </a:gridCol>
                <a:gridCol w="413385">
                  <a:extLst>
                    <a:ext uri="{9D8B030D-6E8A-4147-A177-3AD203B41FA5}">
                      <a16:colId xmlns:a16="http://schemas.microsoft.com/office/drawing/2014/main" val="20005"/>
                    </a:ext>
                  </a:extLst>
                </a:gridCol>
                <a:gridCol w="413385">
                  <a:extLst>
                    <a:ext uri="{9D8B030D-6E8A-4147-A177-3AD203B41FA5}">
                      <a16:colId xmlns:a16="http://schemas.microsoft.com/office/drawing/2014/main" val="20006"/>
                    </a:ext>
                  </a:extLst>
                </a:gridCol>
                <a:gridCol w="413385">
                  <a:extLst>
                    <a:ext uri="{9D8B030D-6E8A-4147-A177-3AD203B41FA5}">
                      <a16:colId xmlns:a16="http://schemas.microsoft.com/office/drawing/2014/main" val="20007"/>
                    </a:ext>
                  </a:extLst>
                </a:gridCol>
                <a:gridCol w="413385">
                  <a:extLst>
                    <a:ext uri="{9D8B030D-6E8A-4147-A177-3AD203B41FA5}">
                      <a16:colId xmlns:a16="http://schemas.microsoft.com/office/drawing/2014/main" val="20008"/>
                    </a:ext>
                  </a:extLst>
                </a:gridCol>
                <a:gridCol w="413385">
                  <a:extLst>
                    <a:ext uri="{9D8B030D-6E8A-4147-A177-3AD203B41FA5}">
                      <a16:colId xmlns:a16="http://schemas.microsoft.com/office/drawing/2014/main" val="20009"/>
                    </a:ext>
                  </a:extLst>
                </a:gridCol>
                <a:gridCol w="413385">
                  <a:extLst>
                    <a:ext uri="{9D8B030D-6E8A-4147-A177-3AD203B41FA5}">
                      <a16:colId xmlns:a16="http://schemas.microsoft.com/office/drawing/2014/main" val="20010"/>
                    </a:ext>
                  </a:extLst>
                </a:gridCol>
                <a:gridCol w="413385">
                  <a:extLst>
                    <a:ext uri="{9D8B030D-6E8A-4147-A177-3AD203B41FA5}">
                      <a16:colId xmlns:a16="http://schemas.microsoft.com/office/drawing/2014/main" val="20011"/>
                    </a:ext>
                  </a:extLst>
                </a:gridCol>
                <a:gridCol w="413385">
                  <a:extLst>
                    <a:ext uri="{9D8B030D-6E8A-4147-A177-3AD203B41FA5}">
                      <a16:colId xmlns:a16="http://schemas.microsoft.com/office/drawing/2014/main" val="20012"/>
                    </a:ext>
                  </a:extLst>
                </a:gridCol>
                <a:gridCol w="413385">
                  <a:extLst>
                    <a:ext uri="{9D8B030D-6E8A-4147-A177-3AD203B41FA5}">
                      <a16:colId xmlns:a16="http://schemas.microsoft.com/office/drawing/2014/main" val="20013"/>
                    </a:ext>
                  </a:extLst>
                </a:gridCol>
                <a:gridCol w="413385">
                  <a:extLst>
                    <a:ext uri="{9D8B030D-6E8A-4147-A177-3AD203B41FA5}">
                      <a16:colId xmlns:a16="http://schemas.microsoft.com/office/drawing/2014/main" val="20014"/>
                    </a:ext>
                  </a:extLst>
                </a:gridCol>
                <a:gridCol w="413385">
                  <a:extLst>
                    <a:ext uri="{9D8B030D-6E8A-4147-A177-3AD203B41FA5}">
                      <a16:colId xmlns:a16="http://schemas.microsoft.com/office/drawing/2014/main" val="20015"/>
                    </a:ext>
                  </a:extLst>
                </a:gridCol>
                <a:gridCol w="413385">
                  <a:extLst>
                    <a:ext uri="{9D8B030D-6E8A-4147-A177-3AD203B41FA5}">
                      <a16:colId xmlns:a16="http://schemas.microsoft.com/office/drawing/2014/main" val="20016"/>
                    </a:ext>
                  </a:extLst>
                </a:gridCol>
                <a:gridCol w="413385">
                  <a:extLst>
                    <a:ext uri="{9D8B030D-6E8A-4147-A177-3AD203B41FA5}">
                      <a16:colId xmlns:a16="http://schemas.microsoft.com/office/drawing/2014/main" val="20017"/>
                    </a:ext>
                  </a:extLst>
                </a:gridCol>
              </a:tblGrid>
              <a:tr h="244647">
                <a:tc>
                  <a:txBody>
                    <a:bodyPr/>
                    <a:lstStyle/>
                    <a:p>
                      <a:pPr marL="0" marR="0">
                        <a:spcBef>
                          <a:spcPts val="0"/>
                        </a:spcBef>
                        <a:spcAft>
                          <a:spcPts val="0"/>
                        </a:spcAft>
                      </a:pPr>
                      <a:r>
                        <a:rPr lang="en-US" sz="800" b="1">
                          <a:solidFill>
                            <a:srgbClr val="000000"/>
                          </a:solidFill>
                          <a:effectLst/>
                          <a:latin typeface="Calibri"/>
                          <a:ea typeface="Calibri"/>
                          <a:cs typeface="Times New Roman"/>
                        </a:rPr>
                        <a:t>MSU Cumulative GPA</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4</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3.9 - 3.99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3.8 - 3.89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3.7 - 3.79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3.6 - 3.69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3.5 - 3.59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3.4 - 3.49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3.3 - 3.39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3.2 - 3.29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3.1 - 3.19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3.0 - 3.09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2.9 - 2.99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2.8 - 2.89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2.7 - 2.79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0.0 - 2.69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0"/>
                  </a:ext>
                </a:extLst>
              </a:tr>
              <a:tr h="244647">
                <a:tc>
                  <a:txBody>
                    <a:bodyPr/>
                    <a:lstStyle/>
                    <a:p>
                      <a:pPr marL="0" marR="0">
                        <a:spcBef>
                          <a:spcPts val="0"/>
                        </a:spcBef>
                        <a:spcAft>
                          <a:spcPts val="0"/>
                        </a:spcAft>
                      </a:pPr>
                      <a:r>
                        <a:rPr lang="en-US" sz="800" b="1">
                          <a:solidFill>
                            <a:srgbClr val="000000"/>
                          </a:solidFill>
                          <a:effectLst/>
                          <a:latin typeface="Calibri"/>
                          <a:ea typeface="Calibri"/>
                          <a:cs typeface="Times New Roman"/>
                        </a:rPr>
                        <a:t>Rate</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61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59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58</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57</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56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55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54</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53</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52</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51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50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40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30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20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15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1"/>
                  </a:ext>
                </a:extLst>
              </a:tr>
              <a:tr h="366970">
                <a:tc>
                  <a:txBody>
                    <a:bodyPr/>
                    <a:lstStyle/>
                    <a:p>
                      <a:pPr marL="0" marR="0">
                        <a:spcBef>
                          <a:spcPts val="0"/>
                        </a:spcBef>
                        <a:spcAft>
                          <a:spcPts val="0"/>
                        </a:spcAft>
                      </a:pPr>
                      <a:r>
                        <a:rPr lang="en-US" sz="800" b="1" dirty="0">
                          <a:solidFill>
                            <a:srgbClr val="000000"/>
                          </a:solidFill>
                          <a:effectLst/>
                          <a:latin typeface="Calibri"/>
                          <a:ea typeface="Calibri"/>
                          <a:cs typeface="Times New Roman"/>
                        </a:rPr>
                        <a:t>College Precore GPA</a:t>
                      </a:r>
                      <a:endParaRPr lang="en-US" sz="1000" dirty="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Rate</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800" b="1">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800" b="1">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800" b="1">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800" b="1">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800" b="1">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800" b="1">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800" b="1">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800" b="1">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800" b="1">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800" b="1">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800" b="1">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800" b="1">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366970">
                <a:tc>
                  <a:txBody>
                    <a:bodyPr/>
                    <a:lstStyle/>
                    <a:p>
                      <a:pPr marL="0" marR="0">
                        <a:spcBef>
                          <a:spcPts val="0"/>
                        </a:spcBef>
                        <a:spcAft>
                          <a:spcPts val="0"/>
                        </a:spcAft>
                      </a:pPr>
                      <a:r>
                        <a:rPr lang="en-US" sz="800" b="1">
                          <a:solidFill>
                            <a:srgbClr val="000000"/>
                          </a:solidFill>
                          <a:effectLst/>
                          <a:latin typeface="Calibri"/>
                          <a:ea typeface="Calibri"/>
                          <a:cs typeface="Times New Roman"/>
                        </a:rPr>
                        <a:t>4.0</a:t>
                      </a:r>
                      <a:endParaRPr lang="en-US" sz="1000">
                        <a:effectLst/>
                        <a:latin typeface="Calibri"/>
                        <a:ea typeface="Calibri"/>
                        <a:cs typeface="Times New Roman"/>
                      </a:endParaRPr>
                    </a:p>
                  </a:txBody>
                  <a:tcPr marL="61162" marR="61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61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800">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122</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120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118</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117</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114</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113</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112</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3"/>
                  </a:ext>
                </a:extLst>
              </a:tr>
              <a:tr h="366970">
                <a:tc>
                  <a:txBody>
                    <a:bodyPr/>
                    <a:lstStyle/>
                    <a:p>
                      <a:pPr marL="0" marR="0">
                        <a:spcBef>
                          <a:spcPts val="0"/>
                        </a:spcBef>
                        <a:spcAft>
                          <a:spcPts val="0"/>
                        </a:spcAft>
                      </a:pPr>
                      <a:r>
                        <a:rPr lang="en-US" sz="800" b="1">
                          <a:solidFill>
                            <a:srgbClr val="000000"/>
                          </a:solidFill>
                          <a:effectLst/>
                          <a:latin typeface="Calibri"/>
                          <a:ea typeface="Calibri"/>
                          <a:cs typeface="Times New Roman"/>
                        </a:rPr>
                        <a:t>3.8 - 3.99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60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800">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121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118</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117</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114</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113</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112</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4"/>
                  </a:ext>
                </a:extLst>
              </a:tr>
              <a:tr h="366970">
                <a:tc>
                  <a:txBody>
                    <a:bodyPr/>
                    <a:lstStyle/>
                    <a:p>
                      <a:pPr marL="0" marR="0">
                        <a:spcBef>
                          <a:spcPts val="0"/>
                        </a:spcBef>
                        <a:spcAft>
                          <a:spcPts val="0"/>
                        </a:spcAft>
                      </a:pPr>
                      <a:r>
                        <a:rPr lang="en-US" sz="800" b="1">
                          <a:solidFill>
                            <a:srgbClr val="000000"/>
                          </a:solidFill>
                          <a:effectLst/>
                          <a:latin typeface="Calibri"/>
                          <a:ea typeface="Calibri"/>
                          <a:cs typeface="Times New Roman"/>
                        </a:rPr>
                        <a:t>3.6 - 3.79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59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800">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120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118</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117</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114</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113</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112</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74</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5"/>
                  </a:ext>
                </a:extLst>
              </a:tr>
              <a:tr h="366970">
                <a:tc>
                  <a:txBody>
                    <a:bodyPr/>
                    <a:lstStyle/>
                    <a:p>
                      <a:pPr marL="0" marR="0">
                        <a:spcBef>
                          <a:spcPts val="0"/>
                        </a:spcBef>
                        <a:spcAft>
                          <a:spcPts val="0"/>
                        </a:spcAft>
                      </a:pPr>
                      <a:r>
                        <a:rPr lang="en-US" sz="800" b="1">
                          <a:solidFill>
                            <a:srgbClr val="000000"/>
                          </a:solidFill>
                          <a:effectLst/>
                          <a:latin typeface="Calibri"/>
                          <a:ea typeface="Calibri"/>
                          <a:cs typeface="Times New Roman"/>
                        </a:rPr>
                        <a:t>3.4 - 3.59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58</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800">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117</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114</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113</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112</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108</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98</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88</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78</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73</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6"/>
                  </a:ext>
                </a:extLst>
              </a:tr>
              <a:tr h="366970">
                <a:tc>
                  <a:txBody>
                    <a:bodyPr/>
                    <a:lstStyle/>
                    <a:p>
                      <a:pPr marL="0" marR="0">
                        <a:spcBef>
                          <a:spcPts val="0"/>
                        </a:spcBef>
                        <a:spcAft>
                          <a:spcPts val="0"/>
                        </a:spcAft>
                      </a:pPr>
                      <a:r>
                        <a:rPr lang="en-US" sz="800" b="1">
                          <a:solidFill>
                            <a:srgbClr val="000000"/>
                          </a:solidFill>
                          <a:effectLst/>
                          <a:latin typeface="Calibri"/>
                          <a:ea typeface="Calibri"/>
                          <a:cs typeface="Times New Roman"/>
                        </a:rPr>
                        <a:t>3.2 - 3.39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57</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800">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118</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114</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113</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112</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108</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107</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97</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87</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77</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72</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7"/>
                  </a:ext>
                </a:extLst>
              </a:tr>
              <a:tr h="366970">
                <a:tc>
                  <a:txBody>
                    <a:bodyPr/>
                    <a:lstStyle/>
                    <a:p>
                      <a:pPr marL="0" marR="0">
                        <a:spcBef>
                          <a:spcPts val="0"/>
                        </a:spcBef>
                        <a:spcAft>
                          <a:spcPts val="0"/>
                        </a:spcAft>
                      </a:pPr>
                      <a:r>
                        <a:rPr lang="en-US" sz="800" b="1">
                          <a:solidFill>
                            <a:srgbClr val="000000"/>
                          </a:solidFill>
                          <a:effectLst/>
                          <a:latin typeface="Calibri"/>
                          <a:ea typeface="Calibri"/>
                          <a:cs typeface="Times New Roman"/>
                        </a:rPr>
                        <a:t>3.1 - 3.19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56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800">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117</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114</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113</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112</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108</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107</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8"/>
                  </a:ext>
                </a:extLst>
              </a:tr>
              <a:tr h="366970">
                <a:tc>
                  <a:txBody>
                    <a:bodyPr/>
                    <a:lstStyle/>
                    <a:p>
                      <a:pPr marL="0" marR="0">
                        <a:spcBef>
                          <a:spcPts val="0"/>
                        </a:spcBef>
                        <a:spcAft>
                          <a:spcPts val="0"/>
                        </a:spcAft>
                      </a:pPr>
                      <a:r>
                        <a:rPr lang="en-US" sz="800" b="1">
                          <a:solidFill>
                            <a:srgbClr val="000000"/>
                          </a:solidFill>
                          <a:effectLst/>
                          <a:latin typeface="Calibri"/>
                          <a:ea typeface="Calibri"/>
                          <a:cs typeface="Times New Roman"/>
                        </a:rPr>
                        <a:t>3.0 - 3.09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55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800">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114</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113</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112</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110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108</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107</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9"/>
                  </a:ext>
                </a:extLst>
              </a:tr>
              <a:tr h="366970">
                <a:tc>
                  <a:txBody>
                    <a:bodyPr/>
                    <a:lstStyle/>
                    <a:p>
                      <a:pPr marL="0" marR="0">
                        <a:spcBef>
                          <a:spcPts val="0"/>
                        </a:spcBef>
                        <a:spcAft>
                          <a:spcPts val="0"/>
                        </a:spcAft>
                      </a:pPr>
                      <a:r>
                        <a:rPr lang="en-US" sz="800" b="1">
                          <a:solidFill>
                            <a:srgbClr val="000000"/>
                          </a:solidFill>
                          <a:effectLst/>
                          <a:latin typeface="Calibri"/>
                          <a:ea typeface="Calibri"/>
                          <a:cs typeface="Times New Roman"/>
                        </a:rPr>
                        <a:t>2.9 - 2.99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40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800">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101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98</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97</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94</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93</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92</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60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55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0"/>
                  </a:ext>
                </a:extLst>
              </a:tr>
              <a:tr h="244647">
                <a:tc>
                  <a:txBody>
                    <a:bodyPr/>
                    <a:lstStyle/>
                    <a:p>
                      <a:pPr marL="0" marR="0">
                        <a:spcBef>
                          <a:spcPts val="0"/>
                        </a:spcBef>
                        <a:spcAft>
                          <a:spcPts val="0"/>
                        </a:spcAft>
                      </a:pPr>
                      <a:r>
                        <a:rPr lang="en-US" sz="800" b="1">
                          <a:solidFill>
                            <a:srgbClr val="000000"/>
                          </a:solidFill>
                          <a:effectLst/>
                          <a:latin typeface="Calibri"/>
                          <a:ea typeface="Calibri"/>
                          <a:cs typeface="Times New Roman"/>
                        </a:rPr>
                        <a:t>2.8 - 2.89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30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800">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91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88</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87</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84</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83</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82</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60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50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45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1"/>
                  </a:ext>
                </a:extLst>
              </a:tr>
              <a:tr h="244647">
                <a:tc>
                  <a:txBody>
                    <a:bodyPr/>
                    <a:lstStyle/>
                    <a:p>
                      <a:pPr marL="0" marR="0">
                        <a:spcBef>
                          <a:spcPts val="0"/>
                        </a:spcBef>
                        <a:spcAft>
                          <a:spcPts val="0"/>
                        </a:spcAft>
                      </a:pPr>
                      <a:r>
                        <a:rPr lang="en-US" sz="800" b="1">
                          <a:solidFill>
                            <a:srgbClr val="000000"/>
                          </a:solidFill>
                          <a:effectLst/>
                          <a:latin typeface="Calibri"/>
                          <a:ea typeface="Calibri"/>
                          <a:cs typeface="Times New Roman"/>
                        </a:rPr>
                        <a:t>2.7 - 2.79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20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800">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81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78</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77</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74</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73</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72</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60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50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40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35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2"/>
                  </a:ext>
                </a:extLst>
              </a:tr>
              <a:tr h="244647">
                <a:tc>
                  <a:txBody>
                    <a:bodyPr/>
                    <a:lstStyle/>
                    <a:p>
                      <a:pPr marL="0" marR="0">
                        <a:spcBef>
                          <a:spcPts val="0"/>
                        </a:spcBef>
                        <a:spcAft>
                          <a:spcPts val="0"/>
                        </a:spcAft>
                      </a:pPr>
                      <a:r>
                        <a:rPr lang="en-US" sz="800" b="1">
                          <a:solidFill>
                            <a:srgbClr val="000000"/>
                          </a:solidFill>
                          <a:effectLst/>
                          <a:latin typeface="Calibri"/>
                          <a:ea typeface="Calibri"/>
                          <a:cs typeface="Times New Roman"/>
                        </a:rPr>
                        <a:t>0.0 - 2.69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US" sz="800" b="1">
                          <a:solidFill>
                            <a:srgbClr val="000000"/>
                          </a:solidFill>
                          <a:effectLst/>
                          <a:latin typeface="Calibri"/>
                          <a:ea typeface="Calibri"/>
                          <a:cs typeface="Times New Roman"/>
                        </a:rPr>
                        <a:t>15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800">
                          <a:solidFill>
                            <a:srgbClr val="000000"/>
                          </a:solidFill>
                          <a:effectLst/>
                          <a:latin typeface="Calibri"/>
                          <a:ea typeface="Calibri"/>
                          <a:cs typeface="Times New Roman"/>
                        </a:rPr>
                        <a:t> </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74</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73</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72</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71</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70</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69</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68</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67</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66</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65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55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45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a:solidFill>
                            <a:srgbClr val="000000"/>
                          </a:solidFill>
                          <a:effectLst/>
                          <a:latin typeface="Calibri"/>
                          <a:ea typeface="Calibri"/>
                          <a:cs typeface="Times New Roman"/>
                        </a:rPr>
                        <a:t>35</a:t>
                      </a:r>
                      <a:endParaRPr lang="en-US" sz="100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r">
                        <a:spcBef>
                          <a:spcPts val="0"/>
                        </a:spcBef>
                        <a:spcAft>
                          <a:spcPts val="0"/>
                        </a:spcAft>
                      </a:pPr>
                      <a:r>
                        <a:rPr lang="en-US" sz="800" dirty="0">
                          <a:solidFill>
                            <a:srgbClr val="000000"/>
                          </a:solidFill>
                          <a:effectLst/>
                          <a:latin typeface="Calibri"/>
                          <a:ea typeface="Calibri"/>
                          <a:cs typeface="Times New Roman"/>
                        </a:rPr>
                        <a:t>30</a:t>
                      </a:r>
                      <a:endParaRPr lang="en-US" sz="1000" dirty="0">
                        <a:effectLst/>
                        <a:latin typeface="Calibri"/>
                        <a:ea typeface="Calibri"/>
                        <a:cs typeface="Times New Roman"/>
                      </a:endParaRPr>
                    </a:p>
                  </a:txBody>
                  <a:tcPr marL="61162" marR="61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13"/>
                  </a:ext>
                </a:extLst>
              </a:tr>
            </a:tbl>
          </a:graphicData>
        </a:graphic>
      </p:graphicFrame>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304800"/>
            <a:ext cx="8763000" cy="707886"/>
          </a:xfrm>
          <a:prstGeom prst="rect">
            <a:avLst/>
          </a:prstGeom>
          <a:noFill/>
        </p:spPr>
        <p:txBody>
          <a:bodyPr wrap="square" rtlCol="0">
            <a:spAutoFit/>
          </a:bodyPr>
          <a:lstStyle/>
          <a:p>
            <a:pPr algn="ctr"/>
            <a:r>
              <a:rPr lang="en-US" sz="4000" dirty="0"/>
              <a:t>Academic Factor Points</a:t>
            </a:r>
          </a:p>
        </p:txBody>
      </p:sp>
      <p:sp>
        <p:nvSpPr>
          <p:cNvPr id="7" name="TextBox 6"/>
          <p:cNvSpPr txBox="1"/>
          <p:nvPr/>
        </p:nvSpPr>
        <p:spPr>
          <a:xfrm>
            <a:off x="76200" y="1295400"/>
            <a:ext cx="7848600" cy="984885"/>
          </a:xfrm>
          <a:prstGeom prst="rect">
            <a:avLst/>
          </a:prstGeom>
          <a:noFill/>
        </p:spPr>
        <p:txBody>
          <a:bodyPr wrap="square" rtlCol="0">
            <a:spAutoFit/>
          </a:bodyPr>
          <a:lstStyle/>
          <a:p>
            <a:pPr marL="342900" indent="-342900">
              <a:buFont typeface="Arial" pitchFamily="34" charset="0"/>
              <a:buChar char="•"/>
            </a:pPr>
            <a:endParaRPr lang="en-US" sz="2400" dirty="0"/>
          </a:p>
          <a:p>
            <a:endParaRPr lang="en-US" sz="1000" dirty="0"/>
          </a:p>
          <a:p>
            <a:pPr lvl="1">
              <a:buSzPct val="75000"/>
            </a:pPr>
            <a:endParaRPr lang="en-US" sz="2400" dirty="0"/>
          </a:p>
        </p:txBody>
      </p:sp>
      <p:graphicFrame>
        <p:nvGraphicFramePr>
          <p:cNvPr id="5" name="Table 4">
            <a:extLst>
              <a:ext uri="{FF2B5EF4-FFF2-40B4-BE49-F238E27FC236}">
                <a16:creationId xmlns:a16="http://schemas.microsoft.com/office/drawing/2014/main" id="{38132F42-5DAB-6AA6-067A-F32852F97650}"/>
              </a:ext>
            </a:extLst>
          </p:cNvPr>
          <p:cNvGraphicFramePr>
            <a:graphicFrameLocks noGrp="1"/>
          </p:cNvGraphicFramePr>
          <p:nvPr>
            <p:extLst>
              <p:ext uri="{D42A27DB-BD31-4B8C-83A1-F6EECF244321}">
                <p14:modId xmlns:p14="http://schemas.microsoft.com/office/powerpoint/2010/main" val="2473353111"/>
              </p:ext>
            </p:extLst>
          </p:nvPr>
        </p:nvGraphicFramePr>
        <p:xfrm>
          <a:off x="152405" y="868363"/>
          <a:ext cx="8534397" cy="4389426"/>
        </p:xfrm>
        <a:graphic>
          <a:graphicData uri="http://schemas.openxmlformats.org/drawingml/2006/table">
            <a:tbl>
              <a:tblPr/>
              <a:tblGrid>
                <a:gridCol w="966159">
                  <a:extLst>
                    <a:ext uri="{9D8B030D-6E8A-4147-A177-3AD203B41FA5}">
                      <a16:colId xmlns:a16="http://schemas.microsoft.com/office/drawing/2014/main" val="2929658326"/>
                    </a:ext>
                  </a:extLst>
                </a:gridCol>
                <a:gridCol w="236804">
                  <a:extLst>
                    <a:ext uri="{9D8B030D-6E8A-4147-A177-3AD203B41FA5}">
                      <a16:colId xmlns:a16="http://schemas.microsoft.com/office/drawing/2014/main" val="3138542829"/>
                    </a:ext>
                  </a:extLst>
                </a:gridCol>
                <a:gridCol w="49729">
                  <a:extLst>
                    <a:ext uri="{9D8B030D-6E8A-4147-A177-3AD203B41FA5}">
                      <a16:colId xmlns:a16="http://schemas.microsoft.com/office/drawing/2014/main" val="2285374937"/>
                    </a:ext>
                  </a:extLst>
                </a:gridCol>
                <a:gridCol w="454663">
                  <a:extLst>
                    <a:ext uri="{9D8B030D-6E8A-4147-A177-3AD203B41FA5}">
                      <a16:colId xmlns:a16="http://schemas.microsoft.com/office/drawing/2014/main" val="1808453840"/>
                    </a:ext>
                  </a:extLst>
                </a:gridCol>
                <a:gridCol w="483079">
                  <a:extLst>
                    <a:ext uri="{9D8B030D-6E8A-4147-A177-3AD203B41FA5}">
                      <a16:colId xmlns:a16="http://schemas.microsoft.com/office/drawing/2014/main" val="3671576225"/>
                    </a:ext>
                  </a:extLst>
                </a:gridCol>
                <a:gridCol w="483079">
                  <a:extLst>
                    <a:ext uri="{9D8B030D-6E8A-4147-A177-3AD203B41FA5}">
                      <a16:colId xmlns:a16="http://schemas.microsoft.com/office/drawing/2014/main" val="676935543"/>
                    </a:ext>
                  </a:extLst>
                </a:gridCol>
                <a:gridCol w="483079">
                  <a:extLst>
                    <a:ext uri="{9D8B030D-6E8A-4147-A177-3AD203B41FA5}">
                      <a16:colId xmlns:a16="http://schemas.microsoft.com/office/drawing/2014/main" val="831228184"/>
                    </a:ext>
                  </a:extLst>
                </a:gridCol>
                <a:gridCol w="483079">
                  <a:extLst>
                    <a:ext uri="{9D8B030D-6E8A-4147-A177-3AD203B41FA5}">
                      <a16:colId xmlns:a16="http://schemas.microsoft.com/office/drawing/2014/main" val="2700169327"/>
                    </a:ext>
                  </a:extLst>
                </a:gridCol>
                <a:gridCol w="483079">
                  <a:extLst>
                    <a:ext uri="{9D8B030D-6E8A-4147-A177-3AD203B41FA5}">
                      <a16:colId xmlns:a16="http://schemas.microsoft.com/office/drawing/2014/main" val="781499139"/>
                    </a:ext>
                  </a:extLst>
                </a:gridCol>
                <a:gridCol w="504391">
                  <a:extLst>
                    <a:ext uri="{9D8B030D-6E8A-4147-A177-3AD203B41FA5}">
                      <a16:colId xmlns:a16="http://schemas.microsoft.com/office/drawing/2014/main" val="3358646635"/>
                    </a:ext>
                  </a:extLst>
                </a:gridCol>
                <a:gridCol w="483079">
                  <a:extLst>
                    <a:ext uri="{9D8B030D-6E8A-4147-A177-3AD203B41FA5}">
                      <a16:colId xmlns:a16="http://schemas.microsoft.com/office/drawing/2014/main" val="2418829406"/>
                    </a:ext>
                  </a:extLst>
                </a:gridCol>
                <a:gridCol w="483079">
                  <a:extLst>
                    <a:ext uri="{9D8B030D-6E8A-4147-A177-3AD203B41FA5}">
                      <a16:colId xmlns:a16="http://schemas.microsoft.com/office/drawing/2014/main" val="4016924981"/>
                    </a:ext>
                  </a:extLst>
                </a:gridCol>
                <a:gridCol w="483079">
                  <a:extLst>
                    <a:ext uri="{9D8B030D-6E8A-4147-A177-3AD203B41FA5}">
                      <a16:colId xmlns:a16="http://schemas.microsoft.com/office/drawing/2014/main" val="2891735820"/>
                    </a:ext>
                  </a:extLst>
                </a:gridCol>
                <a:gridCol w="504391">
                  <a:extLst>
                    <a:ext uri="{9D8B030D-6E8A-4147-A177-3AD203B41FA5}">
                      <a16:colId xmlns:a16="http://schemas.microsoft.com/office/drawing/2014/main" val="980011003"/>
                    </a:ext>
                  </a:extLst>
                </a:gridCol>
                <a:gridCol w="483079">
                  <a:extLst>
                    <a:ext uri="{9D8B030D-6E8A-4147-A177-3AD203B41FA5}">
                      <a16:colId xmlns:a16="http://schemas.microsoft.com/office/drawing/2014/main" val="609488431"/>
                    </a:ext>
                  </a:extLst>
                </a:gridCol>
                <a:gridCol w="483079">
                  <a:extLst>
                    <a:ext uri="{9D8B030D-6E8A-4147-A177-3AD203B41FA5}">
                      <a16:colId xmlns:a16="http://schemas.microsoft.com/office/drawing/2014/main" val="1843334359"/>
                    </a:ext>
                  </a:extLst>
                </a:gridCol>
                <a:gridCol w="504391">
                  <a:extLst>
                    <a:ext uri="{9D8B030D-6E8A-4147-A177-3AD203B41FA5}">
                      <a16:colId xmlns:a16="http://schemas.microsoft.com/office/drawing/2014/main" val="2053039947"/>
                    </a:ext>
                  </a:extLst>
                </a:gridCol>
                <a:gridCol w="483079">
                  <a:extLst>
                    <a:ext uri="{9D8B030D-6E8A-4147-A177-3AD203B41FA5}">
                      <a16:colId xmlns:a16="http://schemas.microsoft.com/office/drawing/2014/main" val="2450522434"/>
                    </a:ext>
                  </a:extLst>
                </a:gridCol>
              </a:tblGrid>
              <a:tr h="325560">
                <a:tc>
                  <a:txBody>
                    <a:bodyPr/>
                    <a:lstStyle/>
                    <a:p>
                      <a:pPr algn="l" fontAlgn="b"/>
                      <a:r>
                        <a:rPr lang="en-US" sz="1200" b="1" i="0" u="none" strike="noStrike">
                          <a:solidFill>
                            <a:srgbClr val="000000"/>
                          </a:solidFill>
                          <a:effectLst/>
                          <a:latin typeface="Calibri" panose="020F0502020204030204" pitchFamily="34" charset="0"/>
                        </a:rPr>
                        <a:t>Fall 2024</a:t>
                      </a: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1"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858" marR="6858" marT="6858"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9314016"/>
                  </a:ext>
                </a:extLst>
              </a:tr>
              <a:tr h="224523">
                <a:tc>
                  <a:txBody>
                    <a:bodyPr/>
                    <a:lstStyle/>
                    <a:p>
                      <a:pPr algn="r" fontAlgn="b"/>
                      <a:r>
                        <a:rPr lang="en-US" sz="800" b="1" i="0" u="none" strike="noStrike">
                          <a:solidFill>
                            <a:srgbClr val="000000"/>
                          </a:solidFill>
                          <a:effectLst/>
                          <a:latin typeface="Calibri" panose="020F0502020204030204" pitchFamily="34" charset="0"/>
                        </a:rPr>
                        <a:t>MSU Cumulative GPA</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3.9 - 3.999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3.8 - 3.899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3.7 - 3.799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3.6 - 3.699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3.5 - 3.599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3.4 - 3.499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3.3 - 3.399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3.2 - 3.299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3.1 - 3.199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3.0 - 3.099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2.9 - 2.999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2.8 - 2.899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2.7 - 2.799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0.0 - 2.699</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340981581"/>
                  </a:ext>
                </a:extLst>
              </a:tr>
              <a:tr h="235749">
                <a:tc>
                  <a:txBody>
                    <a:bodyPr/>
                    <a:lstStyle/>
                    <a:p>
                      <a:pPr algn="r" fontAlgn="b"/>
                      <a:r>
                        <a:rPr lang="en-US" sz="800" b="1" i="0" u="none" strike="noStrike">
                          <a:solidFill>
                            <a:srgbClr val="000000"/>
                          </a:solidFill>
                          <a:effectLst/>
                          <a:latin typeface="Calibri" panose="020F0502020204030204" pitchFamily="34" charset="0"/>
                        </a:rPr>
                        <a:t>Rate</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59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58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57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56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55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54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53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52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51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40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30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20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fontAlgn="b"/>
                      <a:r>
                        <a:rPr lang="en-US" sz="800" b="1" i="0" u="none" strike="noStrike">
                          <a:solidFill>
                            <a:srgbClr val="000000"/>
                          </a:solidFill>
                          <a:effectLst/>
                          <a:latin typeface="Calibri" panose="020F0502020204030204" pitchFamily="34" charset="0"/>
                        </a:rPr>
                        <a:t>10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749485490"/>
                  </a:ext>
                </a:extLst>
              </a:tr>
              <a:tr h="224523">
                <a:tc>
                  <a:txBody>
                    <a:bodyPr/>
                    <a:lstStyle/>
                    <a:p>
                      <a:pPr algn="ctr" fontAlgn="b"/>
                      <a:r>
                        <a:rPr lang="en-US" sz="800" b="1" i="0" u="none" strike="noStrike">
                          <a:solidFill>
                            <a:srgbClr val="000000"/>
                          </a:solidFill>
                          <a:effectLst/>
                          <a:latin typeface="Calibri" panose="020F0502020204030204" pitchFamily="34" charset="0"/>
                        </a:rPr>
                        <a:t>College Precore GPA</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ctr" fontAlgn="b"/>
                      <a:r>
                        <a:rPr lang="en-US" sz="800" b="1" i="0" u="none" strike="noStrike">
                          <a:solidFill>
                            <a:srgbClr val="000000"/>
                          </a:solidFill>
                          <a:effectLst/>
                          <a:latin typeface="Calibri" panose="020F0502020204030204" pitchFamily="34" charset="0"/>
                        </a:rPr>
                        <a:t>Rate</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294590596"/>
                  </a:ext>
                </a:extLst>
              </a:tr>
              <a:tr h="224523">
                <a:tc>
                  <a:txBody>
                    <a:bodyPr/>
                    <a:lstStyle/>
                    <a:p>
                      <a:pPr algn="ctr" fontAlgn="b"/>
                      <a:r>
                        <a:rPr lang="en-US" sz="800" b="1" i="0" u="none" strike="noStrike">
                          <a:solidFill>
                            <a:srgbClr val="000000"/>
                          </a:solidFill>
                          <a:effectLst/>
                          <a:latin typeface="Calibri" panose="020F0502020204030204" pitchFamily="34" charset="0"/>
                        </a:rPr>
                        <a:t>4</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ctr" fontAlgn="b"/>
                      <a:r>
                        <a:rPr lang="en-US" sz="800" b="1"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a:solidFill>
                            <a:srgbClr val="000000"/>
                          </a:solidFill>
                          <a:effectLst/>
                          <a:latin typeface="Calibri" panose="020F0502020204030204" pitchFamily="34" charset="0"/>
                        </a:rPr>
                        <a:t>120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90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653633687"/>
                  </a:ext>
                </a:extLst>
              </a:tr>
              <a:tr h="224523">
                <a:tc>
                  <a:txBody>
                    <a:bodyPr/>
                    <a:lstStyle/>
                    <a:p>
                      <a:pPr algn="ctr" fontAlgn="b"/>
                      <a:r>
                        <a:rPr lang="en-US" sz="800" b="1" i="0" u="none" strike="noStrike">
                          <a:solidFill>
                            <a:srgbClr val="000000"/>
                          </a:solidFill>
                          <a:effectLst/>
                          <a:latin typeface="Calibri" panose="020F0502020204030204" pitchFamily="34" charset="0"/>
                        </a:rPr>
                        <a:t>3.9 - 3.999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ctr" fontAlgn="b"/>
                      <a:r>
                        <a:rPr lang="en-US" sz="800" b="1" i="0" u="none" strike="noStrike">
                          <a:solidFill>
                            <a:srgbClr val="000000"/>
                          </a:solidFill>
                          <a:effectLst/>
                          <a:latin typeface="Calibri" panose="020F0502020204030204" pitchFamily="34" charset="0"/>
                        </a:rPr>
                        <a:t>59</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a:solidFill>
                            <a:srgbClr val="000000"/>
                          </a:solidFill>
                          <a:effectLst/>
                          <a:latin typeface="Calibri" panose="020F0502020204030204" pitchFamily="34" charset="0"/>
                        </a:rPr>
                        <a:t>119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69</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609091447"/>
                  </a:ext>
                </a:extLst>
              </a:tr>
              <a:tr h="224523">
                <a:tc>
                  <a:txBody>
                    <a:bodyPr/>
                    <a:lstStyle/>
                    <a:p>
                      <a:pPr algn="ctr" fontAlgn="b"/>
                      <a:r>
                        <a:rPr lang="en-US" sz="800" b="1" i="0" u="none" strike="noStrike">
                          <a:solidFill>
                            <a:srgbClr val="000000"/>
                          </a:solidFill>
                          <a:effectLst/>
                          <a:latin typeface="Calibri" panose="020F0502020204030204" pitchFamily="34" charset="0"/>
                        </a:rPr>
                        <a:t>3.8 - 3.899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ctr" fontAlgn="b"/>
                      <a:r>
                        <a:rPr lang="en-US" sz="800" b="1" i="0" u="none" strike="noStrike">
                          <a:solidFill>
                            <a:srgbClr val="000000"/>
                          </a:solidFill>
                          <a:effectLst/>
                          <a:latin typeface="Calibri" panose="020F0502020204030204" pitchFamily="34" charset="0"/>
                        </a:rPr>
                        <a:t>58</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a:solidFill>
                            <a:srgbClr val="000000"/>
                          </a:solidFill>
                          <a:effectLst/>
                          <a:latin typeface="Calibri" panose="020F0502020204030204" pitchFamily="34" charset="0"/>
                        </a:rPr>
                        <a:t>118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98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68</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495314714"/>
                  </a:ext>
                </a:extLst>
              </a:tr>
              <a:tr h="224523">
                <a:tc>
                  <a:txBody>
                    <a:bodyPr/>
                    <a:lstStyle/>
                    <a:p>
                      <a:pPr algn="ctr" fontAlgn="b"/>
                      <a:r>
                        <a:rPr lang="en-US" sz="800" b="1" i="0" u="none" strike="noStrike">
                          <a:solidFill>
                            <a:srgbClr val="000000"/>
                          </a:solidFill>
                          <a:effectLst/>
                          <a:latin typeface="Calibri" panose="020F0502020204030204" pitchFamily="34" charset="0"/>
                        </a:rPr>
                        <a:t>3.7 - 3.799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ctr" fontAlgn="b"/>
                      <a:r>
                        <a:rPr lang="en-US" sz="800" b="1" i="0" u="none" strike="noStrike">
                          <a:solidFill>
                            <a:srgbClr val="000000"/>
                          </a:solidFill>
                          <a:effectLst/>
                          <a:latin typeface="Calibri" panose="020F0502020204030204" pitchFamily="34" charset="0"/>
                        </a:rPr>
                        <a:t>57</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a:solidFill>
                            <a:srgbClr val="000000"/>
                          </a:solidFill>
                          <a:effectLst/>
                          <a:latin typeface="Calibri" panose="020F0502020204030204" pitchFamily="34" charset="0"/>
                        </a:rPr>
                        <a:t>117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97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67</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632841029"/>
                  </a:ext>
                </a:extLst>
              </a:tr>
              <a:tr h="224523">
                <a:tc>
                  <a:txBody>
                    <a:bodyPr/>
                    <a:lstStyle/>
                    <a:p>
                      <a:pPr algn="ctr" fontAlgn="b"/>
                      <a:r>
                        <a:rPr lang="en-US" sz="800" b="1" i="0" u="none" strike="noStrike">
                          <a:solidFill>
                            <a:srgbClr val="000000"/>
                          </a:solidFill>
                          <a:effectLst/>
                          <a:latin typeface="Calibri" panose="020F0502020204030204" pitchFamily="34" charset="0"/>
                        </a:rPr>
                        <a:t>3.6 - 3.699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ctr" fontAlgn="b"/>
                      <a:r>
                        <a:rPr lang="en-US" sz="800" b="1" i="0" u="none" strike="noStrike">
                          <a:solidFill>
                            <a:srgbClr val="000000"/>
                          </a:solidFill>
                          <a:effectLst/>
                          <a:latin typeface="Calibri" panose="020F0502020204030204" pitchFamily="34" charset="0"/>
                        </a:rPr>
                        <a:t>56</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a:solidFill>
                            <a:srgbClr val="000000"/>
                          </a:solidFill>
                          <a:effectLst/>
                          <a:latin typeface="Calibri" panose="020F0502020204030204" pitchFamily="34" charset="0"/>
                        </a:rPr>
                        <a:t>116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96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66</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995452948"/>
                  </a:ext>
                </a:extLst>
              </a:tr>
              <a:tr h="224523">
                <a:tc>
                  <a:txBody>
                    <a:bodyPr/>
                    <a:lstStyle/>
                    <a:p>
                      <a:pPr algn="ctr" fontAlgn="b"/>
                      <a:r>
                        <a:rPr lang="en-US" sz="800" b="1" i="0" u="none" strike="noStrike">
                          <a:solidFill>
                            <a:srgbClr val="000000"/>
                          </a:solidFill>
                          <a:effectLst/>
                          <a:latin typeface="Calibri" panose="020F0502020204030204" pitchFamily="34" charset="0"/>
                        </a:rPr>
                        <a:t>3.5 - 3.599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ctr" fontAlgn="b"/>
                      <a:r>
                        <a:rPr lang="en-US" sz="800" b="1" i="0" u="none" strike="noStrike">
                          <a:solidFill>
                            <a:srgbClr val="000000"/>
                          </a:solidFill>
                          <a:effectLst/>
                          <a:latin typeface="Calibri" panose="020F0502020204030204" pitchFamily="34" charset="0"/>
                        </a:rPr>
                        <a:t>55</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95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65</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176808401"/>
                  </a:ext>
                </a:extLst>
              </a:tr>
              <a:tr h="224523">
                <a:tc>
                  <a:txBody>
                    <a:bodyPr/>
                    <a:lstStyle/>
                    <a:p>
                      <a:pPr algn="ctr" fontAlgn="b"/>
                      <a:r>
                        <a:rPr lang="en-US" sz="800" b="1" i="0" u="none" strike="noStrike">
                          <a:solidFill>
                            <a:srgbClr val="000000"/>
                          </a:solidFill>
                          <a:effectLst/>
                          <a:latin typeface="Calibri" panose="020F0502020204030204" pitchFamily="34" charset="0"/>
                        </a:rPr>
                        <a:t>3.4 - 3.499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ctr" fontAlgn="b"/>
                      <a:r>
                        <a:rPr lang="en-US" sz="800" b="1" i="0" u="none" strike="noStrike">
                          <a:solidFill>
                            <a:srgbClr val="000000"/>
                          </a:solidFill>
                          <a:effectLst/>
                          <a:latin typeface="Calibri" panose="020F0502020204030204" pitchFamily="34" charset="0"/>
                        </a:rPr>
                        <a:t>54</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a:solidFill>
                            <a:srgbClr val="000000"/>
                          </a:solidFill>
                          <a:effectLst/>
                          <a:latin typeface="Calibri" panose="020F0502020204030204" pitchFamily="34" charset="0"/>
                        </a:rPr>
                        <a:t>114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94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64</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994159829"/>
                  </a:ext>
                </a:extLst>
              </a:tr>
              <a:tr h="224523">
                <a:tc>
                  <a:txBody>
                    <a:bodyPr/>
                    <a:lstStyle/>
                    <a:p>
                      <a:pPr algn="ctr" fontAlgn="b"/>
                      <a:r>
                        <a:rPr lang="en-US" sz="800" b="1" i="0" u="none" strike="noStrike">
                          <a:solidFill>
                            <a:srgbClr val="000000"/>
                          </a:solidFill>
                          <a:effectLst/>
                          <a:latin typeface="Calibri" panose="020F0502020204030204" pitchFamily="34" charset="0"/>
                        </a:rPr>
                        <a:t>3.3 - 3.399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ctr" fontAlgn="b"/>
                      <a:r>
                        <a:rPr lang="en-US" sz="800" b="1" i="0" u="none" strike="noStrike">
                          <a:solidFill>
                            <a:srgbClr val="000000"/>
                          </a:solidFill>
                          <a:effectLst/>
                          <a:latin typeface="Calibri" panose="020F0502020204030204" pitchFamily="34" charset="0"/>
                        </a:rPr>
                        <a:t>53</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a:solidFill>
                            <a:srgbClr val="000000"/>
                          </a:solidFill>
                          <a:effectLst/>
                          <a:latin typeface="Calibri" panose="020F0502020204030204" pitchFamily="34" charset="0"/>
                        </a:rPr>
                        <a:t>113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93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63</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113408011"/>
                  </a:ext>
                </a:extLst>
              </a:tr>
              <a:tr h="224523">
                <a:tc>
                  <a:txBody>
                    <a:bodyPr/>
                    <a:lstStyle/>
                    <a:p>
                      <a:pPr algn="ctr" fontAlgn="b"/>
                      <a:r>
                        <a:rPr lang="en-US" sz="800" b="1" i="0" u="none" strike="noStrike">
                          <a:solidFill>
                            <a:srgbClr val="000000"/>
                          </a:solidFill>
                          <a:effectLst/>
                          <a:latin typeface="Calibri" panose="020F0502020204030204" pitchFamily="34" charset="0"/>
                        </a:rPr>
                        <a:t>3.2 - 3.299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ctr" fontAlgn="b"/>
                      <a:r>
                        <a:rPr lang="en-US" sz="800" b="1" i="0" u="none" strike="noStrike">
                          <a:solidFill>
                            <a:srgbClr val="000000"/>
                          </a:solidFill>
                          <a:effectLst/>
                          <a:latin typeface="Calibri" panose="020F0502020204030204" pitchFamily="34" charset="0"/>
                        </a:rPr>
                        <a:t>52</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a:solidFill>
                            <a:srgbClr val="000000"/>
                          </a:solidFill>
                          <a:effectLst/>
                          <a:latin typeface="Calibri" panose="020F0502020204030204" pitchFamily="34" charset="0"/>
                        </a:rPr>
                        <a:t>115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103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92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62</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203662444"/>
                  </a:ext>
                </a:extLst>
              </a:tr>
              <a:tr h="224523">
                <a:tc>
                  <a:txBody>
                    <a:bodyPr/>
                    <a:lstStyle/>
                    <a:p>
                      <a:pPr algn="ctr" fontAlgn="b"/>
                      <a:r>
                        <a:rPr lang="en-US" sz="800" b="1" i="0" u="none" strike="noStrike">
                          <a:solidFill>
                            <a:srgbClr val="000000"/>
                          </a:solidFill>
                          <a:effectLst/>
                          <a:latin typeface="Calibri" panose="020F0502020204030204" pitchFamily="34" charset="0"/>
                        </a:rPr>
                        <a:t>3.1 - 3.199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ctr" fontAlgn="b"/>
                      <a:r>
                        <a:rPr lang="en-US" sz="800" b="1" i="0" u="none" strike="noStrike">
                          <a:solidFill>
                            <a:srgbClr val="000000"/>
                          </a:solidFill>
                          <a:effectLst/>
                          <a:latin typeface="Calibri" panose="020F0502020204030204" pitchFamily="34" charset="0"/>
                        </a:rPr>
                        <a:t>51</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a:solidFill>
                            <a:srgbClr val="000000"/>
                          </a:solidFill>
                          <a:effectLst/>
                          <a:latin typeface="Calibri" panose="020F0502020204030204" pitchFamily="34" charset="0"/>
                        </a:rPr>
                        <a:t>111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91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61</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423993782"/>
                  </a:ext>
                </a:extLst>
              </a:tr>
              <a:tr h="224523">
                <a:tc>
                  <a:txBody>
                    <a:bodyPr/>
                    <a:lstStyle/>
                    <a:p>
                      <a:pPr algn="ctr" fontAlgn="b"/>
                      <a:r>
                        <a:rPr lang="en-US" sz="800" b="1" i="0" u="none" strike="noStrike">
                          <a:solidFill>
                            <a:srgbClr val="000000"/>
                          </a:solidFill>
                          <a:effectLst/>
                          <a:latin typeface="Calibri" panose="020F0502020204030204" pitchFamily="34" charset="0"/>
                        </a:rPr>
                        <a:t>3.0 - 3.099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ctr" fontAlgn="b"/>
                      <a:r>
                        <a:rPr lang="en-US" sz="800" b="1"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a:solidFill>
                            <a:srgbClr val="000000"/>
                          </a:solidFill>
                          <a:effectLst/>
                          <a:latin typeface="Calibri" panose="020F0502020204030204" pitchFamily="34" charset="0"/>
                        </a:rPr>
                        <a:t>110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90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310089945"/>
                  </a:ext>
                </a:extLst>
              </a:tr>
              <a:tr h="224523">
                <a:tc>
                  <a:txBody>
                    <a:bodyPr/>
                    <a:lstStyle/>
                    <a:p>
                      <a:pPr algn="ctr" fontAlgn="b"/>
                      <a:r>
                        <a:rPr lang="en-US" sz="800" b="1" i="0" u="none" strike="noStrike">
                          <a:solidFill>
                            <a:srgbClr val="000000"/>
                          </a:solidFill>
                          <a:effectLst/>
                          <a:latin typeface="Calibri" panose="020F0502020204030204" pitchFamily="34" charset="0"/>
                        </a:rPr>
                        <a:t>2.9 - 2.999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ctr" fontAlgn="b"/>
                      <a:r>
                        <a:rPr lang="en-US" sz="800" b="1" i="0" u="none" strike="noStrike">
                          <a:solidFill>
                            <a:srgbClr val="000000"/>
                          </a:solidFill>
                          <a:effectLst/>
                          <a:latin typeface="Calibri" panose="020F0502020204030204" pitchFamily="34" charset="0"/>
                        </a:rPr>
                        <a:t>40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a:solidFill>
                            <a:srgbClr val="000000"/>
                          </a:solidFill>
                          <a:effectLst/>
                          <a:latin typeface="Calibri" panose="020F0502020204030204" pitchFamily="34" charset="0"/>
                        </a:rPr>
                        <a:t>100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99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98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97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96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95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94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93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92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91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90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449196000"/>
                  </a:ext>
                </a:extLst>
              </a:tr>
              <a:tr h="224523">
                <a:tc>
                  <a:txBody>
                    <a:bodyPr/>
                    <a:lstStyle/>
                    <a:p>
                      <a:pPr algn="ctr" fontAlgn="b"/>
                      <a:r>
                        <a:rPr lang="en-US" sz="800" b="1" i="0" u="none" strike="noStrike">
                          <a:solidFill>
                            <a:srgbClr val="000000"/>
                          </a:solidFill>
                          <a:effectLst/>
                          <a:latin typeface="Calibri" panose="020F0502020204030204" pitchFamily="34" charset="0"/>
                        </a:rPr>
                        <a:t>2.8 - 2.899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ctr" fontAlgn="b"/>
                      <a:r>
                        <a:rPr lang="en-US" sz="800" b="1" i="0" u="none" strike="noStrike">
                          <a:solidFill>
                            <a:srgbClr val="000000"/>
                          </a:solidFill>
                          <a:effectLst/>
                          <a:latin typeface="Calibri" panose="020F0502020204030204" pitchFamily="34" charset="0"/>
                        </a:rPr>
                        <a:t>30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a:solidFill>
                            <a:srgbClr val="000000"/>
                          </a:solidFill>
                          <a:effectLst/>
                          <a:latin typeface="Calibri" panose="020F0502020204030204" pitchFamily="34" charset="0"/>
                        </a:rPr>
                        <a:t>90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80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40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665561701"/>
                  </a:ext>
                </a:extLst>
              </a:tr>
              <a:tr h="224523">
                <a:tc>
                  <a:txBody>
                    <a:bodyPr/>
                    <a:lstStyle/>
                    <a:p>
                      <a:pPr algn="ctr" fontAlgn="b"/>
                      <a:r>
                        <a:rPr lang="en-US" sz="800" b="1" i="0" u="none" strike="noStrike">
                          <a:solidFill>
                            <a:srgbClr val="000000"/>
                          </a:solidFill>
                          <a:effectLst/>
                          <a:latin typeface="Calibri" panose="020F0502020204030204" pitchFamily="34" charset="0"/>
                        </a:rPr>
                        <a:t>2.7 - 2.799</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ctr" fontAlgn="b"/>
                      <a:r>
                        <a:rPr lang="en-US" sz="800" b="1" i="0" u="none" strike="noStrike">
                          <a:solidFill>
                            <a:srgbClr val="000000"/>
                          </a:solidFill>
                          <a:effectLst/>
                          <a:latin typeface="Calibri" panose="020F0502020204030204" pitchFamily="34" charset="0"/>
                        </a:rPr>
                        <a:t>20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9BE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a:solidFill>
                            <a:srgbClr val="000000"/>
                          </a:solidFill>
                          <a:effectLst/>
                          <a:latin typeface="Calibri" panose="020F0502020204030204" pitchFamily="34" charset="0"/>
                        </a:rPr>
                        <a:t>80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dirty="0">
                          <a:solidFill>
                            <a:srgbClr val="000000"/>
                          </a:solidFill>
                          <a:effectLst/>
                          <a:latin typeface="Calibri" panose="020F0502020204030204" pitchFamily="34" charset="0"/>
                        </a:rPr>
                        <a:t>74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40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30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88739194"/>
                  </a:ext>
                </a:extLst>
              </a:tr>
              <a:tr h="235749">
                <a:tc>
                  <a:txBody>
                    <a:bodyPr/>
                    <a:lstStyle/>
                    <a:p>
                      <a:pPr algn="ctr" fontAlgn="b"/>
                      <a:r>
                        <a:rPr lang="en-US" sz="800" b="1" i="0" u="none" strike="noStrike">
                          <a:solidFill>
                            <a:srgbClr val="000000"/>
                          </a:solidFill>
                          <a:effectLst/>
                          <a:latin typeface="Calibri" panose="020F0502020204030204" pitchFamily="34" charset="0"/>
                        </a:rPr>
                        <a:t>0.0 - 2.699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9BE1"/>
                    </a:solidFill>
                  </a:tcPr>
                </a:tc>
                <a:tc>
                  <a:txBody>
                    <a:bodyPr/>
                    <a:lstStyle/>
                    <a:p>
                      <a:pPr algn="ctr" fontAlgn="b"/>
                      <a:r>
                        <a:rPr lang="en-US" sz="800" b="1" i="0" u="none" strike="noStrike">
                          <a:solidFill>
                            <a:srgbClr val="000000"/>
                          </a:solidFill>
                          <a:effectLst/>
                          <a:latin typeface="Calibri" panose="020F0502020204030204" pitchFamily="34" charset="0"/>
                        </a:rPr>
                        <a:t>10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9BE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6858" marR="6858" marT="68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a:solidFill>
                            <a:srgbClr val="000000"/>
                          </a:solidFill>
                          <a:effectLst/>
                          <a:latin typeface="Calibri" panose="020F0502020204030204" pitchFamily="34" charset="0"/>
                        </a:rPr>
                        <a:t>70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69</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68</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67</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66</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65</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64</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63</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62</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61</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60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50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40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a:solidFill>
                            <a:srgbClr val="000000"/>
                          </a:solidFill>
                          <a:effectLst/>
                          <a:latin typeface="Calibri" panose="020F0502020204030204" pitchFamily="34" charset="0"/>
                        </a:rPr>
                        <a:t>30</a:t>
                      </a:r>
                    </a:p>
                  </a:txBody>
                  <a:tcPr marL="6858" marR="6858" marT="68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800" b="0" i="0" u="none" strike="noStrike" dirty="0">
                          <a:solidFill>
                            <a:srgbClr val="000000"/>
                          </a:solidFill>
                          <a:effectLst/>
                          <a:latin typeface="Calibri" panose="020F0502020204030204" pitchFamily="34" charset="0"/>
                        </a:rPr>
                        <a:t>20</a:t>
                      </a:r>
                    </a:p>
                  </a:txBody>
                  <a:tcPr marL="6858" marR="6858" marT="685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885339164"/>
                  </a:ext>
                </a:extLst>
              </a:tr>
            </a:tbl>
          </a:graphicData>
        </a:graphic>
      </p:graphicFrame>
    </p:spTree>
    <p:extLst>
      <p:ext uri="{BB962C8B-B14F-4D97-AF65-F5344CB8AC3E}">
        <p14:creationId xmlns:p14="http://schemas.microsoft.com/office/powerpoint/2010/main" val="1268999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449655"/>
            <a:ext cx="7848600" cy="707886"/>
          </a:xfrm>
          <a:prstGeom prst="rect">
            <a:avLst/>
          </a:prstGeom>
          <a:noFill/>
        </p:spPr>
        <p:txBody>
          <a:bodyPr wrap="square" rtlCol="0">
            <a:spAutoFit/>
          </a:bodyPr>
          <a:lstStyle/>
          <a:p>
            <a:pPr algn="ctr"/>
            <a:r>
              <a:rPr lang="en-US" sz="4000" dirty="0"/>
              <a:t>Application Main Page</a:t>
            </a:r>
          </a:p>
        </p:txBody>
      </p:sp>
      <p:sp>
        <p:nvSpPr>
          <p:cNvPr id="7" name="TextBox 6"/>
          <p:cNvSpPr txBox="1"/>
          <p:nvPr/>
        </p:nvSpPr>
        <p:spPr>
          <a:xfrm>
            <a:off x="69273" y="1157541"/>
            <a:ext cx="7848600" cy="615553"/>
          </a:xfrm>
          <a:prstGeom prst="rect">
            <a:avLst/>
          </a:prstGeom>
          <a:noFill/>
        </p:spPr>
        <p:txBody>
          <a:bodyPr wrap="square" rtlCol="0">
            <a:spAutoFit/>
          </a:bodyPr>
          <a:lstStyle/>
          <a:p>
            <a:pPr lvl="1"/>
            <a:endParaRPr lang="en-US" sz="1000" dirty="0"/>
          </a:p>
          <a:p>
            <a:pPr lvl="1">
              <a:buSzPct val="75000"/>
            </a:pPr>
            <a:endParaRPr lang="en-US" sz="2400" dirty="0"/>
          </a:p>
        </p:txBody>
      </p:sp>
      <p:pic>
        <p:nvPicPr>
          <p:cNvPr id="5" name="Picture 4">
            <a:extLst>
              <a:ext uri="{FF2B5EF4-FFF2-40B4-BE49-F238E27FC236}">
                <a16:creationId xmlns:a16="http://schemas.microsoft.com/office/drawing/2014/main" id="{65D251FD-4C89-EE68-3667-EA19759B7A56}"/>
              </a:ext>
            </a:extLst>
          </p:cNvPr>
          <p:cNvPicPr>
            <a:picLocks noChangeAspect="1"/>
          </p:cNvPicPr>
          <p:nvPr/>
        </p:nvPicPr>
        <p:blipFill>
          <a:blip r:embed="rId3"/>
          <a:stretch>
            <a:fillRect/>
          </a:stretch>
        </p:blipFill>
        <p:spPr>
          <a:xfrm>
            <a:off x="42640" y="1461958"/>
            <a:ext cx="7958360" cy="3304216"/>
          </a:xfrm>
          <a:prstGeom prst="rect">
            <a:avLst/>
          </a:prstGeom>
        </p:spPr>
      </p:pic>
    </p:spTree>
    <p:extLst>
      <p:ext uri="{BB962C8B-B14F-4D97-AF65-F5344CB8AC3E}">
        <p14:creationId xmlns:p14="http://schemas.microsoft.com/office/powerpoint/2010/main" val="127259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391" y="368668"/>
            <a:ext cx="7848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Experiential Profile Overview</a:t>
            </a:r>
          </a:p>
        </p:txBody>
      </p:sp>
      <p:sp>
        <p:nvSpPr>
          <p:cNvPr id="7" name="TextBox 6"/>
          <p:cNvSpPr txBox="1"/>
          <p:nvPr/>
        </p:nvSpPr>
        <p:spPr>
          <a:xfrm>
            <a:off x="82391" y="990600"/>
            <a:ext cx="7848600" cy="473975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3</a:t>
            </a:r>
            <a:r>
              <a:rPr kumimoji="0" lang="en-US" sz="1800" b="0" i="0" u="none" strike="noStrike" kern="1200" cap="none" spc="0" normalizeH="0" baseline="0" noProof="0" dirty="0">
                <a:ln>
                  <a:noFill/>
                </a:ln>
                <a:solidFill>
                  <a:prstClr val="black"/>
                </a:solidFill>
                <a:effectLst/>
                <a:uLnTx/>
                <a:uFillTx/>
                <a:latin typeface="Calibri"/>
                <a:ea typeface="+mn-ea"/>
                <a:cs typeface="+mn-cs"/>
              </a:rPr>
              <a:t>0 points maximum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342900" lvl="0" indent="-342900">
              <a:buFont typeface="Arial" panose="020B0604020202020204" pitchFamily="34" charset="0"/>
              <a:buChar char="•"/>
              <a:defRPr/>
            </a:pPr>
            <a:r>
              <a:rPr lang="en-US" dirty="0">
                <a:solidFill>
                  <a:prstClr val="black"/>
                </a:solidFill>
              </a:rPr>
              <a:t>Profile Sections</a:t>
            </a:r>
          </a:p>
          <a:p>
            <a:pPr marL="800100" lvl="1" indent="-342900">
              <a:buFont typeface="Courier New" panose="02070309020205020404" pitchFamily="49" charset="0"/>
              <a:buChar char="o"/>
              <a:defRPr/>
            </a:pPr>
            <a:r>
              <a:rPr lang="en-US" sz="1600" dirty="0">
                <a:solidFill>
                  <a:prstClr val="black"/>
                </a:solidFill>
              </a:rPr>
              <a:t>Employment &amp; Activities</a:t>
            </a:r>
          </a:p>
          <a:p>
            <a:pPr marL="800100" lvl="1" indent="-342900">
              <a:buFont typeface="Courier New" panose="02070309020205020404" pitchFamily="49" charset="0"/>
              <a:buChar char="o"/>
              <a:defRPr/>
            </a:pPr>
            <a:r>
              <a:rPr lang="en-US" sz="1600" dirty="0">
                <a:solidFill>
                  <a:prstClr val="black"/>
                </a:solidFill>
              </a:rPr>
              <a:t>Essay Questions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800100" lvl="1" indent="-342900">
              <a:buFont typeface="Courier New" panose="02070309020205020404" pitchFamily="49" charset="0"/>
              <a:buChar char="o"/>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Scoring Categories</a:t>
            </a:r>
            <a:r>
              <a:rPr kumimoji="0" lang="en-US" sz="1800" b="0" i="0" u="none" strike="noStrike" kern="1200" cap="none" spc="0" normalizeH="0" noProof="0" dirty="0">
                <a:ln>
                  <a:noFill/>
                </a:ln>
                <a:solidFill>
                  <a:prstClr val="black"/>
                </a:solidFill>
                <a:effectLst/>
                <a:uLnTx/>
                <a:uFillTx/>
                <a:latin typeface="Calibri"/>
                <a:ea typeface="+mn-ea"/>
                <a:cs typeface="+mn-cs"/>
              </a:rPr>
              <a:t> (</a:t>
            </a:r>
            <a:r>
              <a:rPr kumimoji="0" lang="en-US" sz="1800" b="0" i="1" u="none" strike="noStrike" kern="1200" cap="none" spc="0" normalizeH="0" noProof="0" dirty="0">
                <a:ln>
                  <a:noFill/>
                </a:ln>
                <a:solidFill>
                  <a:prstClr val="black"/>
                </a:solidFill>
                <a:effectLst/>
                <a:uLnTx/>
                <a:uFillTx/>
                <a:latin typeface="Calibri"/>
                <a:ea typeface="+mn-ea"/>
                <a:cs typeface="+mn-cs"/>
              </a:rPr>
              <a:t>equally weighted</a:t>
            </a:r>
            <a:r>
              <a:rPr kumimoji="0" lang="en-US" sz="1800" b="0" i="0" u="none" strike="noStrike" kern="1200" cap="none" spc="0" normalizeH="0" noProof="0" dirty="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Motivation &amp; Enthusiasm</a:t>
            </a:r>
            <a:r>
              <a:rPr kumimoji="0" lang="en-US" sz="1600" b="0" i="0" u="none" strike="noStrike" kern="1200" cap="none" spc="0" normalizeH="0" noProof="0" dirty="0">
                <a:ln>
                  <a:noFill/>
                </a:ln>
                <a:solidFill>
                  <a:prstClr val="black"/>
                </a:solidFill>
                <a:effectLst/>
                <a:uLnTx/>
                <a:uFillTx/>
                <a:latin typeface="Calibri"/>
                <a:ea typeface="+mn-ea"/>
                <a:cs typeface="+mn-cs"/>
              </a:rPr>
              <a:t> (passion for area of study)</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baseline="0" dirty="0">
                <a:solidFill>
                  <a:prstClr val="black"/>
                </a:solidFill>
                <a:latin typeface="Calibri"/>
              </a:rPr>
              <a:t>Engagement</a:t>
            </a:r>
            <a:r>
              <a:rPr lang="en-US" sz="1600" dirty="0">
                <a:solidFill>
                  <a:prstClr val="black"/>
                </a:solidFill>
                <a:latin typeface="Calibri"/>
              </a:rPr>
              <a:t> &amp; Commitment (active engagement in past &amp; present experiences)</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Resilience</a:t>
            </a:r>
            <a:r>
              <a:rPr kumimoji="0" lang="en-US" sz="1600" b="0" i="0" u="none" strike="noStrike" kern="1200" cap="none" spc="0" normalizeH="0" noProof="0" dirty="0">
                <a:ln>
                  <a:noFill/>
                </a:ln>
                <a:solidFill>
                  <a:prstClr val="black"/>
                </a:solidFill>
                <a:effectLst/>
                <a:uLnTx/>
                <a:uFillTx/>
                <a:latin typeface="Calibri"/>
                <a:ea typeface="+mn-ea"/>
                <a:cs typeface="+mn-cs"/>
              </a:rPr>
              <a:t> (demonstration of the ability to overcome a struggle and persist)</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baseline="0" dirty="0">
                <a:solidFill>
                  <a:prstClr val="black"/>
                </a:solidFill>
                <a:latin typeface="Calibri"/>
              </a:rPr>
              <a:t>Positive</a:t>
            </a:r>
            <a:r>
              <a:rPr lang="en-US" sz="1600" dirty="0">
                <a:solidFill>
                  <a:prstClr val="black"/>
                </a:solidFill>
                <a:latin typeface="Calibri"/>
              </a:rPr>
              <a:t> Self-Concept (confidence, self-esteem, independence)</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Written</a:t>
            </a:r>
            <a:r>
              <a:rPr kumimoji="0" lang="en-US" sz="1600" b="0" i="0" u="none" strike="noStrike" kern="1200" cap="none" spc="0" normalizeH="0" noProof="0" dirty="0">
                <a:ln>
                  <a:noFill/>
                </a:ln>
                <a:solidFill>
                  <a:prstClr val="black"/>
                </a:solidFill>
                <a:effectLst/>
                <a:uLnTx/>
                <a:uFillTx/>
                <a:latin typeface="Calibri"/>
                <a:ea typeface="+mn-ea"/>
                <a:cs typeface="+mn-cs"/>
              </a:rPr>
              <a:t> Communication Skills (use of English language conventions – mechanics, grammar)</a:t>
            </a:r>
          </a:p>
          <a:p>
            <a:pPr marR="0" lvl="1" algn="l" defTabSz="914400"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noProof="0" dirty="0">
              <a:ln>
                <a:noFill/>
              </a:ln>
              <a:solidFill>
                <a:prstClr val="black"/>
              </a:solidFill>
              <a:effectLst/>
              <a:uLnTx/>
              <a:uFillTx/>
              <a:latin typeface="Calibri"/>
              <a:ea typeface="+mn-ea"/>
              <a:cs typeface="+mn-cs"/>
            </a:endParaRPr>
          </a:p>
          <a:p>
            <a:pPr marL="285750" indent="-285750">
              <a:buFont typeface="Arial" panose="020B0604020202020204" pitchFamily="34" charset="0"/>
              <a:buChar char="•"/>
              <a:defRPr/>
            </a:pPr>
            <a:r>
              <a:rPr lang="en-US" sz="1600" dirty="0">
                <a:solidFill>
                  <a:prstClr val="black"/>
                </a:solidFill>
              </a:rPr>
              <a:t>Deadline: October 17, 5:00pm (Eastern Time) </a:t>
            </a:r>
          </a:p>
          <a:p>
            <a:pPr marL="800100" lvl="1" indent="-342900">
              <a:buFont typeface="Courier New" panose="02070309020205020404" pitchFamily="49" charset="0"/>
              <a:buChar char="o"/>
            </a:pPr>
            <a:r>
              <a:rPr lang="en-US" sz="1600" dirty="0">
                <a:solidFill>
                  <a:prstClr val="black"/>
                </a:solidFill>
              </a:rPr>
              <a:t>No “submit” button – we upload your saved content</a:t>
            </a:r>
          </a:p>
          <a:p>
            <a:pPr marL="285750" indent="-285750">
              <a:buFont typeface="Arial" panose="020B0604020202020204" pitchFamily="34" charset="0"/>
              <a:buChar char="•"/>
              <a:defRPr/>
            </a:pPr>
            <a:endParaRPr lang="en-US" sz="1600" dirty="0">
              <a:solidFill>
                <a:prstClr val="black"/>
              </a:solidFill>
            </a:endParaRPr>
          </a:p>
          <a:p>
            <a:pPr marR="0" lvl="1"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noProof="0" dirty="0">
              <a:ln>
                <a:noFill/>
              </a:ln>
              <a:solidFill>
                <a:prstClr val="black"/>
              </a:solidFill>
              <a:effectLst/>
              <a:uLnTx/>
              <a:uFillTx/>
              <a:latin typeface="Calibri"/>
              <a:ea typeface="+mn-ea"/>
              <a:cs typeface="+mn-cs"/>
            </a:endParaRPr>
          </a:p>
          <a:p>
            <a:pPr marR="0" lvl="1" algn="l" defTabSz="914400"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25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449655"/>
            <a:ext cx="7848600" cy="707886"/>
          </a:xfrm>
          <a:prstGeom prst="rect">
            <a:avLst/>
          </a:prstGeom>
          <a:noFill/>
        </p:spPr>
        <p:txBody>
          <a:bodyPr wrap="square" rtlCol="0">
            <a:spAutoFit/>
          </a:bodyPr>
          <a:lstStyle/>
          <a:p>
            <a:pPr algn="ctr"/>
            <a:r>
              <a:rPr lang="en-US" sz="4000" dirty="0"/>
              <a:t>Employment &amp; Activities</a:t>
            </a:r>
          </a:p>
        </p:txBody>
      </p:sp>
      <p:pic>
        <p:nvPicPr>
          <p:cNvPr id="4" name="Picture 3"/>
          <p:cNvPicPr>
            <a:picLocks noChangeAspect="1"/>
          </p:cNvPicPr>
          <p:nvPr/>
        </p:nvPicPr>
        <p:blipFill>
          <a:blip r:embed="rId3"/>
          <a:stretch>
            <a:fillRect/>
          </a:stretch>
        </p:blipFill>
        <p:spPr>
          <a:xfrm>
            <a:off x="916663" y="1157541"/>
            <a:ext cx="6172200" cy="4146724"/>
          </a:xfrm>
          <a:prstGeom prst="rect">
            <a:avLst/>
          </a:prstGeom>
          <a:ln>
            <a:solidFill>
              <a:schemeClr val="accent1"/>
            </a:solidFill>
          </a:ln>
        </p:spPr>
      </p:pic>
      <p:sp>
        <p:nvSpPr>
          <p:cNvPr id="7" name="TextBox 6"/>
          <p:cNvSpPr txBox="1"/>
          <p:nvPr/>
        </p:nvSpPr>
        <p:spPr>
          <a:xfrm>
            <a:off x="69273" y="1157541"/>
            <a:ext cx="7848600" cy="615553"/>
          </a:xfrm>
          <a:prstGeom prst="rect">
            <a:avLst/>
          </a:prstGeom>
          <a:noFill/>
        </p:spPr>
        <p:txBody>
          <a:bodyPr wrap="square" rtlCol="0">
            <a:spAutoFit/>
          </a:bodyPr>
          <a:lstStyle/>
          <a:p>
            <a:pPr lvl="1"/>
            <a:endParaRPr lang="en-US" sz="1000" dirty="0"/>
          </a:p>
          <a:p>
            <a:pPr lvl="1">
              <a:buSzPct val="75000"/>
            </a:pPr>
            <a:endParaRPr lang="en-US" sz="2400" dirty="0"/>
          </a:p>
        </p:txBody>
      </p:sp>
    </p:spTree>
    <p:extLst>
      <p:ext uri="{BB962C8B-B14F-4D97-AF65-F5344CB8AC3E}">
        <p14:creationId xmlns:p14="http://schemas.microsoft.com/office/powerpoint/2010/main" val="1708506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449655"/>
            <a:ext cx="7848600" cy="707886"/>
          </a:xfrm>
          <a:prstGeom prst="rect">
            <a:avLst/>
          </a:prstGeom>
          <a:noFill/>
        </p:spPr>
        <p:txBody>
          <a:bodyPr wrap="square" rtlCol="0">
            <a:spAutoFit/>
          </a:bodyPr>
          <a:lstStyle/>
          <a:p>
            <a:pPr algn="ctr"/>
            <a:r>
              <a:rPr lang="en-US" sz="4000" dirty="0"/>
              <a:t>Employment &amp; Activities</a:t>
            </a:r>
          </a:p>
        </p:txBody>
      </p:sp>
      <p:sp>
        <p:nvSpPr>
          <p:cNvPr id="7" name="TextBox 6"/>
          <p:cNvSpPr txBox="1"/>
          <p:nvPr/>
        </p:nvSpPr>
        <p:spPr>
          <a:xfrm>
            <a:off x="78463" y="1066800"/>
            <a:ext cx="7848600" cy="3785652"/>
          </a:xfrm>
          <a:prstGeom prst="rect">
            <a:avLst/>
          </a:prstGeom>
          <a:noFill/>
        </p:spPr>
        <p:txBody>
          <a:bodyPr wrap="square" rtlCol="0">
            <a:spAutoFit/>
          </a:bodyPr>
          <a:lstStyle/>
          <a:p>
            <a:endParaRPr lang="en-US" sz="800" dirty="0"/>
          </a:p>
          <a:p>
            <a:pPr marL="800100" lvl="1" indent="-342900">
              <a:buFont typeface="Arial" panose="020B0604020202020204" pitchFamily="34" charset="0"/>
              <a:buChar char="•"/>
            </a:pPr>
            <a:r>
              <a:rPr lang="en-US" sz="1600" dirty="0"/>
              <a:t>Post-high school experiences, if possible, but significant high school experiences acceptable (limit to junior &amp; senior years)</a:t>
            </a:r>
          </a:p>
          <a:p>
            <a:pPr marL="800100" lvl="1" indent="-342900">
              <a:buFont typeface="Arial" panose="020B0604020202020204" pitchFamily="34" charset="0"/>
              <a:buChar char="•"/>
            </a:pPr>
            <a:r>
              <a:rPr lang="en-US" sz="1600" dirty="0"/>
              <a:t>Examples of “employment”: internship, part-time/summer job, significant volunteer experience</a:t>
            </a:r>
          </a:p>
          <a:p>
            <a:pPr marL="800100" lvl="1" indent="-342900">
              <a:buFont typeface="Arial" panose="020B0604020202020204" pitchFamily="34" charset="0"/>
              <a:buChar char="•"/>
            </a:pPr>
            <a:r>
              <a:rPr lang="en-US" sz="1600" dirty="0"/>
              <a:t>Examples of “activity”: student organizations, study abroad programs (that you have already completed), community service, student government, leadership positions on athletic teams</a:t>
            </a:r>
          </a:p>
          <a:p>
            <a:pPr marL="800100" lvl="1" indent="-342900">
              <a:buFont typeface="Arial" panose="020B0604020202020204" pitchFamily="34" charset="0"/>
              <a:buChar char="•"/>
            </a:pPr>
            <a:r>
              <a:rPr lang="en-US" sz="1600" dirty="0"/>
              <a:t>Must include at least one employment </a:t>
            </a:r>
            <a:r>
              <a:rPr lang="en-US" sz="1600" b="1" dirty="0"/>
              <a:t>OR</a:t>
            </a:r>
            <a:r>
              <a:rPr lang="en-US" sz="1600" dirty="0"/>
              <a:t> one activity for profile to be accepted</a:t>
            </a:r>
          </a:p>
          <a:p>
            <a:pPr marL="800100" lvl="1" indent="-342900">
              <a:buFont typeface="Arial" panose="020B0604020202020204" pitchFamily="34" charset="0"/>
              <a:buChar char="•"/>
            </a:pPr>
            <a:r>
              <a:rPr lang="en-US" sz="1600" dirty="0"/>
              <a:t>Dates: </a:t>
            </a:r>
          </a:p>
          <a:p>
            <a:pPr marL="1257300" lvl="2" indent="-342900">
              <a:buFont typeface="Courier New" panose="02070309020205020404" pitchFamily="49" charset="0"/>
              <a:buChar char="o"/>
            </a:pPr>
            <a:r>
              <a:rPr lang="en-US" sz="1600" dirty="0"/>
              <a:t>Current involvement should be listed as through the end of this semester (December 2024) or leave the end date blank</a:t>
            </a:r>
          </a:p>
          <a:p>
            <a:pPr marL="1257300" lvl="2" indent="-342900">
              <a:buFont typeface="Courier New" panose="02070309020205020404" pitchFamily="49" charset="0"/>
              <a:buChar char="o"/>
            </a:pPr>
            <a:r>
              <a:rPr lang="en-US" sz="1600" dirty="0"/>
              <a:t>Employment that was exactly the same for multiple summers should include the entire date range (June 2022 – August 2024), with the word “Summers” at the top of the skills section</a:t>
            </a:r>
          </a:p>
          <a:p>
            <a:pPr marL="342900" indent="-342900">
              <a:buFont typeface="Arial" panose="020B0604020202020204" pitchFamily="34" charset="0"/>
              <a:buChar char="•"/>
            </a:pPr>
            <a:endParaRPr lang="en-US" sz="800" dirty="0"/>
          </a:p>
        </p:txBody>
      </p:sp>
    </p:spTree>
    <p:extLst>
      <p:ext uri="{BB962C8B-B14F-4D97-AF65-F5344CB8AC3E}">
        <p14:creationId xmlns:p14="http://schemas.microsoft.com/office/powerpoint/2010/main" val="4202798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176352"/>
            <a:ext cx="7848600" cy="707886"/>
          </a:xfrm>
          <a:prstGeom prst="rect">
            <a:avLst/>
          </a:prstGeom>
          <a:noFill/>
        </p:spPr>
        <p:txBody>
          <a:bodyPr wrap="square" rtlCol="0">
            <a:spAutoFit/>
          </a:bodyPr>
          <a:lstStyle/>
          <a:p>
            <a:pPr algn="ctr"/>
            <a:r>
              <a:rPr lang="en-US" sz="4000" dirty="0"/>
              <a:t>Employment &amp; Activities</a:t>
            </a:r>
          </a:p>
        </p:txBody>
      </p:sp>
      <p:sp>
        <p:nvSpPr>
          <p:cNvPr id="7" name="TextBox 6"/>
          <p:cNvSpPr txBox="1"/>
          <p:nvPr/>
        </p:nvSpPr>
        <p:spPr>
          <a:xfrm>
            <a:off x="83744" y="906511"/>
            <a:ext cx="7848600" cy="1446550"/>
          </a:xfrm>
          <a:prstGeom prst="rect">
            <a:avLst/>
          </a:prstGeom>
          <a:noFill/>
        </p:spPr>
        <p:txBody>
          <a:bodyPr wrap="square" rtlCol="0">
            <a:spAutoFit/>
          </a:bodyPr>
          <a:lstStyle/>
          <a:p>
            <a:pPr marL="742950" lvl="1" indent="-285750">
              <a:buFont typeface="Arial" panose="020B0604020202020204" pitchFamily="34" charset="0"/>
              <a:buChar char="•"/>
            </a:pPr>
            <a:r>
              <a:rPr lang="en-US" sz="1600" dirty="0"/>
              <a:t>Responsibilities &amp; Skills section</a:t>
            </a:r>
          </a:p>
          <a:p>
            <a:pPr marL="1257300" lvl="2" indent="-342900">
              <a:buFont typeface="Courier New" panose="02070309020205020404" pitchFamily="49" charset="0"/>
              <a:buChar char="o"/>
            </a:pPr>
            <a:r>
              <a:rPr lang="en-US" sz="1600" dirty="0"/>
              <a:t>Bullet point format</a:t>
            </a:r>
          </a:p>
          <a:p>
            <a:pPr marL="1257300" lvl="2" indent="-342900">
              <a:buFont typeface="Courier New" panose="02070309020205020404" pitchFamily="49" charset="0"/>
              <a:buChar char="o"/>
            </a:pPr>
            <a:r>
              <a:rPr lang="en-US" sz="1600" dirty="0"/>
              <a:t>Like resume content – how many bullet points?</a:t>
            </a:r>
          </a:p>
          <a:p>
            <a:pPr marL="1714500" lvl="3" indent="-342900">
              <a:buFont typeface="Courier New" panose="02070309020205020404" pitchFamily="49" charset="0"/>
              <a:buChar char="o"/>
            </a:pPr>
            <a:r>
              <a:rPr lang="en-US" sz="1600" dirty="0"/>
              <a:t>As many as you need, but 3-5 is average</a:t>
            </a:r>
          </a:p>
          <a:p>
            <a:pPr marL="1257300" lvl="2" indent="-342900">
              <a:buFont typeface="Courier New" panose="02070309020205020404" pitchFamily="49" charset="0"/>
              <a:buChar char="o"/>
            </a:pPr>
            <a:r>
              <a:rPr lang="en-US" sz="1600" dirty="0"/>
              <a:t>Use WHO Method to develop bullet points</a:t>
            </a:r>
          </a:p>
          <a:p>
            <a:pPr marL="342900" indent="-342900">
              <a:buFont typeface="Arial" panose="020B0604020202020204" pitchFamily="34" charset="0"/>
              <a:buChar char="•"/>
            </a:pPr>
            <a:endParaRPr lang="en-US" sz="800" dirty="0"/>
          </a:p>
        </p:txBody>
      </p:sp>
      <p:pic>
        <p:nvPicPr>
          <p:cNvPr id="8" name="Content Placeholder 3" descr="Screen Shot 2018-03-26 at 8.22.23 AM.png">
            <a:extLst>
              <a:ext uri="{FF2B5EF4-FFF2-40B4-BE49-F238E27FC236}">
                <a16:creationId xmlns:a16="http://schemas.microsoft.com/office/drawing/2014/main" id="{5394C61B-ADAF-4B3C-B1A5-AAF0215FA4A5}"/>
              </a:ext>
            </a:extLst>
          </p:cNvPr>
          <p:cNvPicPr>
            <a:picLocks noChangeAspect="1"/>
          </p:cNvPicPr>
          <p:nvPr/>
        </p:nvPicPr>
        <p:blipFill rotWithShape="1">
          <a:blip r:embed="rId4">
            <a:extLst>
              <a:ext uri="{28A0092B-C50C-407E-A947-70E740481C1C}">
                <a14:useLocalDpi xmlns:a14="http://schemas.microsoft.com/office/drawing/2010/main" val="0"/>
              </a:ext>
            </a:extLst>
          </a:blip>
          <a:srcRect t="38148" b="-321"/>
          <a:stretch/>
        </p:blipFill>
        <p:spPr>
          <a:xfrm>
            <a:off x="990600" y="2375334"/>
            <a:ext cx="6553200" cy="2667000"/>
          </a:xfrm>
          <a:prstGeom prst="rect">
            <a:avLst/>
          </a:prstGeom>
        </p:spPr>
      </p:pic>
    </p:spTree>
    <p:extLst>
      <p:ext uri="{BB962C8B-B14F-4D97-AF65-F5344CB8AC3E}">
        <p14:creationId xmlns:p14="http://schemas.microsoft.com/office/powerpoint/2010/main" val="2823070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Evidence-Based Bullets</a:t>
            </a:r>
          </a:p>
        </p:txBody>
      </p:sp>
      <p:sp>
        <p:nvSpPr>
          <p:cNvPr id="7" name="Content Placeholder 6"/>
          <p:cNvSpPr>
            <a:spLocks noGrp="1"/>
          </p:cNvSpPr>
          <p:nvPr>
            <p:ph idx="1"/>
          </p:nvPr>
        </p:nvSpPr>
        <p:spPr>
          <a:xfrm>
            <a:off x="685800" y="1413605"/>
            <a:ext cx="7770813" cy="4884514"/>
          </a:xfrm>
        </p:spPr>
        <p:txBody>
          <a:bodyPr>
            <a:normAutofit/>
          </a:bodyPr>
          <a:lstStyle/>
          <a:p>
            <a:pPr>
              <a:buFont typeface="Arial"/>
              <a:buChar char="•"/>
            </a:pPr>
            <a:r>
              <a:rPr lang="en-US" sz="1800" dirty="0"/>
              <a:t>The W.H.O method provides evidence to the reader (employer) as it outlines: What you did, How you did it, and the Outcome or result of your action(s)</a:t>
            </a:r>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a:buFont typeface="Arial"/>
              <a:buChar char="•"/>
            </a:pPr>
            <a:endParaRPr lang="en-US" sz="1800" dirty="0"/>
          </a:p>
          <a:p>
            <a:pPr marL="0" indent="0">
              <a:buNone/>
            </a:pPr>
            <a:r>
              <a:rPr lang="en-US" sz="1800" dirty="0"/>
              <a:t>Tips:</a:t>
            </a:r>
          </a:p>
          <a:p>
            <a:pPr lvl="1">
              <a:buFont typeface="Arial"/>
              <a:buChar char="•"/>
            </a:pPr>
            <a:r>
              <a:rPr lang="en-US" sz="1800" dirty="0"/>
              <a:t>Utilize a variety of action verbs – do not repeat!</a:t>
            </a:r>
          </a:p>
          <a:p>
            <a:pPr lvl="1">
              <a:buFont typeface="Arial"/>
              <a:buChar char="•"/>
            </a:pPr>
            <a:r>
              <a:rPr lang="en-US" sz="1800" dirty="0"/>
              <a:t>Quantify at any opportunity (percentages, dollar figures and/or hard numbers)</a:t>
            </a:r>
          </a:p>
          <a:p>
            <a:pPr lvl="1">
              <a:buFont typeface="Arial"/>
              <a:buChar char="•"/>
            </a:pPr>
            <a:endParaRPr lang="en-US" sz="1600" dirty="0"/>
          </a:p>
        </p:txBody>
      </p:sp>
      <p:pic>
        <p:nvPicPr>
          <p:cNvPr id="6" name="Picture 5" descr="Screen Shot 2018-03-26 at 8.23.43 AM.png"/>
          <p:cNvPicPr>
            <a:picLocks noChangeAspect="1"/>
          </p:cNvPicPr>
          <p:nvPr/>
        </p:nvPicPr>
        <p:blipFill rotWithShape="1">
          <a:blip r:embed="rId3">
            <a:extLst>
              <a:ext uri="{28A0092B-C50C-407E-A947-70E740481C1C}">
                <a14:useLocalDpi xmlns:a14="http://schemas.microsoft.com/office/drawing/2010/main" val="0"/>
              </a:ext>
            </a:extLst>
          </a:blip>
          <a:srcRect l="7500" t="31843" r="2957" b="27147"/>
          <a:stretch/>
        </p:blipFill>
        <p:spPr>
          <a:xfrm>
            <a:off x="838200" y="2209800"/>
            <a:ext cx="7114908" cy="1922041"/>
          </a:xfrm>
          <a:prstGeom prst="rect">
            <a:avLst/>
          </a:prstGeom>
        </p:spPr>
      </p:pic>
      <p:pic>
        <p:nvPicPr>
          <p:cNvPr id="5" name="Picture 4"/>
          <p:cNvPicPr>
            <a:picLocks noChangeAspect="1"/>
          </p:cNvPicPr>
          <p:nvPr/>
        </p:nvPicPr>
        <p:blipFill>
          <a:blip r:embed="rId4"/>
          <a:stretch>
            <a:fillRect/>
          </a:stretch>
        </p:blipFill>
        <p:spPr>
          <a:xfrm>
            <a:off x="8357223" y="5977365"/>
            <a:ext cx="541407" cy="623873"/>
          </a:xfrm>
          <a:prstGeom prst="rect">
            <a:avLst/>
          </a:prstGeom>
        </p:spPr>
      </p:pic>
    </p:spTree>
    <p:extLst>
      <p:ext uri="{BB962C8B-B14F-4D97-AF65-F5344CB8AC3E}">
        <p14:creationId xmlns:p14="http://schemas.microsoft.com/office/powerpoint/2010/main" val="1116792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5AA0EF-1641-4B35-B8D5-606A8A0A1ACA}"/>
              </a:ext>
            </a:extLst>
          </p:cNvPr>
          <p:cNvSpPr>
            <a:spLocks noGrp="1"/>
          </p:cNvSpPr>
          <p:nvPr>
            <p:ph type="title"/>
          </p:nvPr>
        </p:nvSpPr>
        <p:spPr>
          <a:xfrm>
            <a:off x="693234" y="895"/>
            <a:ext cx="7770813" cy="1429871"/>
          </a:xfrm>
        </p:spPr>
        <p:txBody>
          <a:bodyPr>
            <a:normAutofit/>
          </a:bodyPr>
          <a:lstStyle/>
          <a:p>
            <a:r>
              <a:rPr lang="en-US" dirty="0"/>
              <a:t>The W.H.O. Method in Action</a:t>
            </a:r>
          </a:p>
        </p:txBody>
      </p:sp>
      <p:pic>
        <p:nvPicPr>
          <p:cNvPr id="2" name="Picture 1" descr="Screen Shot 2018-03-26 at 8.24.30 AM.png"/>
          <p:cNvPicPr>
            <a:picLocks noChangeAspect="1"/>
          </p:cNvPicPr>
          <p:nvPr/>
        </p:nvPicPr>
        <p:blipFill rotWithShape="1">
          <a:blip r:embed="rId3">
            <a:extLst>
              <a:ext uri="{28A0092B-C50C-407E-A947-70E740481C1C}">
                <a14:useLocalDpi xmlns:a14="http://schemas.microsoft.com/office/drawing/2010/main" val="0"/>
              </a:ext>
            </a:extLst>
          </a:blip>
          <a:srcRect l="3982" t="11010" r="6726" b="4660"/>
          <a:stretch/>
        </p:blipFill>
        <p:spPr>
          <a:xfrm>
            <a:off x="1088001" y="1243841"/>
            <a:ext cx="6975441" cy="5431821"/>
          </a:xfrm>
          <a:prstGeom prst="rect">
            <a:avLst/>
          </a:prstGeom>
        </p:spPr>
      </p:pic>
      <p:pic>
        <p:nvPicPr>
          <p:cNvPr id="4" name="Picture 3"/>
          <p:cNvPicPr>
            <a:picLocks noChangeAspect="1"/>
          </p:cNvPicPr>
          <p:nvPr/>
        </p:nvPicPr>
        <p:blipFill>
          <a:blip r:embed="rId4"/>
          <a:stretch>
            <a:fillRect/>
          </a:stretch>
        </p:blipFill>
        <p:spPr>
          <a:xfrm>
            <a:off x="8357223" y="5977365"/>
            <a:ext cx="541407" cy="623873"/>
          </a:xfrm>
          <a:prstGeom prst="rect">
            <a:avLst/>
          </a:prstGeom>
        </p:spPr>
      </p:pic>
    </p:spTree>
    <p:extLst>
      <p:ext uri="{BB962C8B-B14F-4D97-AF65-F5344CB8AC3E}">
        <p14:creationId xmlns:p14="http://schemas.microsoft.com/office/powerpoint/2010/main" val="188578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274638"/>
            <a:ext cx="7848600" cy="707886"/>
          </a:xfrm>
          <a:prstGeom prst="rect">
            <a:avLst/>
          </a:prstGeom>
          <a:noFill/>
        </p:spPr>
        <p:txBody>
          <a:bodyPr wrap="square" rtlCol="0">
            <a:spAutoFit/>
          </a:bodyPr>
          <a:lstStyle/>
          <a:p>
            <a:pPr algn="ctr"/>
            <a:r>
              <a:rPr lang="en-US" sz="4000" dirty="0">
                <a:solidFill>
                  <a:prstClr val="black"/>
                </a:solidFill>
              </a:rPr>
              <a:t>Agenda</a:t>
            </a:r>
          </a:p>
        </p:txBody>
      </p:sp>
      <p:sp>
        <p:nvSpPr>
          <p:cNvPr id="7" name="TextBox 6"/>
          <p:cNvSpPr txBox="1"/>
          <p:nvPr/>
        </p:nvSpPr>
        <p:spPr>
          <a:xfrm>
            <a:off x="22698" y="874848"/>
            <a:ext cx="7848600" cy="4955203"/>
          </a:xfrm>
          <a:prstGeom prst="rect">
            <a:avLst/>
          </a:prstGeom>
          <a:noFill/>
        </p:spPr>
        <p:txBody>
          <a:bodyPr wrap="square" rtlCol="0">
            <a:spAutoFit/>
          </a:bodyPr>
          <a:lstStyle/>
          <a:p>
            <a:pPr marL="342900" indent="-342900">
              <a:buFont typeface="Arial" pitchFamily="34" charset="0"/>
              <a:buChar char="•"/>
            </a:pPr>
            <a:r>
              <a:rPr lang="en-US" sz="2200" dirty="0">
                <a:solidFill>
                  <a:prstClr val="black"/>
                </a:solidFill>
              </a:rPr>
              <a:t>Admission Process Timeline</a:t>
            </a:r>
          </a:p>
          <a:p>
            <a:pPr marL="342900" indent="-342900">
              <a:buFont typeface="Arial" pitchFamily="34" charset="0"/>
              <a:buChar char="•"/>
            </a:pPr>
            <a:endParaRPr lang="en-US" sz="800" dirty="0"/>
          </a:p>
          <a:p>
            <a:pPr marL="342900" indent="-342900">
              <a:buFont typeface="Arial" pitchFamily="34" charset="0"/>
              <a:buChar char="•"/>
            </a:pPr>
            <a:r>
              <a:rPr lang="en-US" sz="2200" dirty="0"/>
              <a:t>What Does “Competitive Admission” Mean?</a:t>
            </a:r>
          </a:p>
          <a:p>
            <a:pPr marL="342900" indent="-342900">
              <a:buFont typeface="Arial" pitchFamily="34" charset="0"/>
              <a:buChar char="•"/>
            </a:pPr>
            <a:endParaRPr lang="en-US" sz="800" dirty="0"/>
          </a:p>
          <a:p>
            <a:pPr marL="342900" indent="-342900">
              <a:buFont typeface="Arial" pitchFamily="34" charset="0"/>
              <a:buChar char="•"/>
            </a:pPr>
            <a:r>
              <a:rPr lang="en-US" sz="2200" dirty="0"/>
              <a:t>Academic Factors</a:t>
            </a:r>
          </a:p>
          <a:p>
            <a:endParaRPr lang="en-US" sz="800" dirty="0">
              <a:solidFill>
                <a:prstClr val="black"/>
              </a:solidFill>
            </a:endParaRPr>
          </a:p>
          <a:p>
            <a:pPr marL="342900" indent="-342900">
              <a:buFont typeface="Arial" pitchFamily="34" charset="0"/>
              <a:buChar char="•"/>
            </a:pPr>
            <a:r>
              <a:rPr lang="en-US" sz="2200" dirty="0">
                <a:solidFill>
                  <a:prstClr val="black"/>
                </a:solidFill>
              </a:rPr>
              <a:t>Experiential Profile</a:t>
            </a:r>
          </a:p>
          <a:p>
            <a:pPr marL="342900" indent="-342900">
              <a:buFont typeface="Arial" pitchFamily="34" charset="0"/>
              <a:buChar char="•"/>
            </a:pPr>
            <a:endParaRPr lang="en-US" sz="800" dirty="0">
              <a:solidFill>
                <a:prstClr val="black"/>
              </a:solidFill>
            </a:endParaRPr>
          </a:p>
          <a:p>
            <a:pPr marL="342900" indent="-342900">
              <a:buFont typeface="Arial" pitchFamily="34" charset="0"/>
              <a:buChar char="•"/>
            </a:pPr>
            <a:r>
              <a:rPr lang="en-US" sz="2200" dirty="0">
                <a:solidFill>
                  <a:prstClr val="black"/>
                </a:solidFill>
              </a:rPr>
              <a:t>Case Study</a:t>
            </a:r>
          </a:p>
          <a:p>
            <a:endParaRPr lang="en-US" sz="800" dirty="0">
              <a:solidFill>
                <a:prstClr val="black"/>
              </a:solidFill>
            </a:endParaRPr>
          </a:p>
          <a:p>
            <a:pPr marL="342900" indent="-342900">
              <a:buFont typeface="Arial" pitchFamily="34" charset="0"/>
              <a:buChar char="•"/>
            </a:pPr>
            <a:r>
              <a:rPr lang="en-US" sz="2200" dirty="0">
                <a:solidFill>
                  <a:prstClr val="black"/>
                </a:solidFill>
              </a:rPr>
              <a:t>Statement of Extenuating Circumstances</a:t>
            </a:r>
          </a:p>
          <a:p>
            <a:endParaRPr lang="en-US" sz="800" dirty="0">
              <a:solidFill>
                <a:prstClr val="black"/>
              </a:solidFill>
            </a:endParaRPr>
          </a:p>
          <a:p>
            <a:pPr marL="342900" indent="-342900">
              <a:buFont typeface="Arial" pitchFamily="34" charset="0"/>
              <a:buChar char="•"/>
            </a:pPr>
            <a:r>
              <a:rPr lang="en-US" sz="2200" dirty="0">
                <a:solidFill>
                  <a:prstClr val="black"/>
                </a:solidFill>
              </a:rPr>
              <a:t>Transfer Credit</a:t>
            </a:r>
          </a:p>
          <a:p>
            <a:pPr marL="342900" indent="-342900">
              <a:buFont typeface="Arial" pitchFamily="34" charset="0"/>
              <a:buChar char="•"/>
            </a:pPr>
            <a:endParaRPr lang="en-US" sz="800" dirty="0">
              <a:solidFill>
                <a:prstClr val="black"/>
              </a:solidFill>
            </a:endParaRPr>
          </a:p>
          <a:p>
            <a:pPr marL="342900" indent="-342900">
              <a:buFont typeface="Arial" pitchFamily="34" charset="0"/>
              <a:buChar char="•"/>
            </a:pPr>
            <a:r>
              <a:rPr lang="en-US" sz="2200" dirty="0">
                <a:solidFill>
                  <a:prstClr val="black"/>
                </a:solidFill>
              </a:rPr>
              <a:t>Considerations When Reapplying</a:t>
            </a:r>
          </a:p>
          <a:p>
            <a:endParaRPr lang="en-US" sz="800" dirty="0">
              <a:solidFill>
                <a:prstClr val="black"/>
              </a:solidFill>
            </a:endParaRPr>
          </a:p>
          <a:p>
            <a:pPr marL="342900" indent="-342900">
              <a:buFont typeface="Arial" pitchFamily="34" charset="0"/>
              <a:buChar char="•"/>
            </a:pPr>
            <a:r>
              <a:rPr lang="en-US" sz="2200" dirty="0">
                <a:solidFill>
                  <a:prstClr val="black"/>
                </a:solidFill>
              </a:rPr>
              <a:t>Myths and Urban Legends</a:t>
            </a:r>
          </a:p>
          <a:p>
            <a:pPr marL="342900" indent="-342900">
              <a:buFont typeface="Arial" pitchFamily="34" charset="0"/>
              <a:buChar char="•"/>
            </a:pPr>
            <a:endParaRPr lang="en-US" sz="800" dirty="0">
              <a:solidFill>
                <a:prstClr val="black"/>
              </a:solidFill>
            </a:endParaRPr>
          </a:p>
          <a:p>
            <a:pPr marL="342900" indent="-342900">
              <a:buFont typeface="Arial" pitchFamily="34" charset="0"/>
              <a:buChar char="•"/>
            </a:pPr>
            <a:r>
              <a:rPr lang="en-US" sz="2200" dirty="0">
                <a:solidFill>
                  <a:prstClr val="black"/>
                </a:solidFill>
              </a:rPr>
              <a:t>Schedule Planning for Next Semester</a:t>
            </a:r>
          </a:p>
          <a:p>
            <a:pPr marL="342900" indent="-342900">
              <a:buFont typeface="Arial" pitchFamily="34" charset="0"/>
              <a:buChar char="•"/>
            </a:pPr>
            <a:endParaRPr lang="en-US" sz="2400" dirty="0">
              <a:solidFill>
                <a:prstClr val="black"/>
              </a:solidFill>
            </a:endParaRPr>
          </a:p>
        </p:txBody>
      </p:sp>
    </p:spTree>
    <p:extLst>
      <p:ext uri="{BB962C8B-B14F-4D97-AF65-F5344CB8AC3E}">
        <p14:creationId xmlns:p14="http://schemas.microsoft.com/office/powerpoint/2010/main" val="1090519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274638"/>
            <a:ext cx="7848600" cy="707886"/>
          </a:xfrm>
          <a:prstGeom prst="rect">
            <a:avLst/>
          </a:prstGeom>
          <a:noFill/>
        </p:spPr>
        <p:txBody>
          <a:bodyPr wrap="square" rtlCol="0">
            <a:spAutoFit/>
          </a:bodyPr>
          <a:lstStyle/>
          <a:p>
            <a:pPr algn="ctr"/>
            <a:r>
              <a:rPr lang="en-US" sz="4000" dirty="0"/>
              <a:t>Essay Questions</a:t>
            </a:r>
          </a:p>
        </p:txBody>
      </p:sp>
      <p:pic>
        <p:nvPicPr>
          <p:cNvPr id="4" name="Picture 3"/>
          <p:cNvPicPr>
            <a:picLocks noChangeAspect="1"/>
          </p:cNvPicPr>
          <p:nvPr/>
        </p:nvPicPr>
        <p:blipFill>
          <a:blip r:embed="rId3"/>
          <a:stretch>
            <a:fillRect/>
          </a:stretch>
        </p:blipFill>
        <p:spPr>
          <a:xfrm>
            <a:off x="1143000" y="982524"/>
            <a:ext cx="5943600" cy="3822730"/>
          </a:xfrm>
          <a:prstGeom prst="rect">
            <a:avLst/>
          </a:prstGeom>
        </p:spPr>
      </p:pic>
      <p:sp>
        <p:nvSpPr>
          <p:cNvPr id="7" name="TextBox 6">
            <a:extLst>
              <a:ext uri="{FF2B5EF4-FFF2-40B4-BE49-F238E27FC236}">
                <a16:creationId xmlns:a16="http://schemas.microsoft.com/office/drawing/2014/main" id="{6D033BB2-DE06-A488-D711-6716F7DAEC49}"/>
              </a:ext>
            </a:extLst>
          </p:cNvPr>
          <p:cNvSpPr txBox="1"/>
          <p:nvPr/>
        </p:nvSpPr>
        <p:spPr>
          <a:xfrm>
            <a:off x="655359" y="4987816"/>
            <a:ext cx="6842682" cy="323165"/>
          </a:xfrm>
          <a:prstGeom prst="rect">
            <a:avLst/>
          </a:prstGeom>
          <a:noFill/>
        </p:spPr>
        <p:txBody>
          <a:bodyPr wrap="square">
            <a:spAutoFit/>
          </a:bodyPr>
          <a:lstStyle/>
          <a:p>
            <a:r>
              <a:rPr lang="en-US" sz="1500" i="1" dirty="0"/>
              <a:t>Education Level Achievement &amp; Intended Major will not influence admission decision</a:t>
            </a:r>
          </a:p>
        </p:txBody>
      </p:sp>
    </p:spTree>
    <p:extLst>
      <p:ext uri="{BB962C8B-B14F-4D97-AF65-F5344CB8AC3E}">
        <p14:creationId xmlns:p14="http://schemas.microsoft.com/office/powerpoint/2010/main" val="1859307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449655"/>
            <a:ext cx="7848600" cy="707886"/>
          </a:xfrm>
          <a:prstGeom prst="rect">
            <a:avLst/>
          </a:prstGeom>
          <a:noFill/>
        </p:spPr>
        <p:txBody>
          <a:bodyPr wrap="square" rtlCol="0">
            <a:spAutoFit/>
          </a:bodyPr>
          <a:lstStyle/>
          <a:p>
            <a:pPr algn="ctr"/>
            <a:r>
              <a:rPr lang="en-US" sz="4000" dirty="0"/>
              <a:t>Essay Questions</a:t>
            </a:r>
          </a:p>
        </p:txBody>
      </p:sp>
      <p:sp>
        <p:nvSpPr>
          <p:cNvPr id="7" name="TextBox 6"/>
          <p:cNvSpPr txBox="1"/>
          <p:nvPr/>
        </p:nvSpPr>
        <p:spPr>
          <a:xfrm>
            <a:off x="78463" y="1140183"/>
            <a:ext cx="7848600" cy="4985980"/>
          </a:xfrm>
          <a:prstGeom prst="rect">
            <a:avLst/>
          </a:prstGeom>
          <a:noFill/>
        </p:spPr>
        <p:txBody>
          <a:bodyPr wrap="square" rtlCol="0">
            <a:spAutoFit/>
          </a:bodyPr>
          <a:lstStyle/>
          <a:p>
            <a:pPr marL="342900" indent="-342900">
              <a:buFont typeface="Arial" panose="020B0604020202020204" pitchFamily="34" charset="0"/>
              <a:buChar char="•"/>
            </a:pPr>
            <a:r>
              <a:rPr lang="en-US" sz="2000" dirty="0"/>
              <a:t>Why did you decide to pursue admission to the Broad College? What influenced this decision?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What do you see as a significant challenge you have faced? How did you overcome this challenge? Where did you go for support?</a:t>
            </a:r>
          </a:p>
          <a:p>
            <a:pPr marL="800100" lvl="1" indent="-342900">
              <a:buFont typeface="Arial" panose="020B0604020202020204" pitchFamily="34" charset="0"/>
              <a:buChar char="•"/>
            </a:pPr>
            <a:r>
              <a:rPr lang="en-US" sz="2000" i="1" dirty="0"/>
              <a:t>NOTE: there is no restriction on the “type” of challenge</a:t>
            </a:r>
          </a:p>
          <a:p>
            <a:pPr marL="342900" indent="-342900">
              <a:buFont typeface="Arial" panose="020B0604020202020204" pitchFamily="34" charset="0"/>
              <a:buChar char="•"/>
            </a:pPr>
            <a:endParaRPr lang="en-US" i="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US" sz="2000" kern="100" dirty="0">
                <a:solidFill>
                  <a:srgbClr val="000000"/>
                </a:solidFill>
                <a:effectLst/>
                <a:ea typeface="Aptos" panose="020B0004020202020204" pitchFamily="34" charset="0"/>
                <a:cs typeface="Times New Roman" panose="02020603050405020304" pitchFamily="18" charset="0"/>
              </a:rPr>
              <a:t>Discuss one accomplishment, activity, or experience that best demonstrates why you are a competitive candidate for admission to the Broad College. Confine your response to a single accomplishment/activity/experience that occurred no earlier than one year prior to high school graduation. </a:t>
            </a:r>
            <a:endParaRPr lang="en-US" sz="2000" kern="100" dirty="0">
              <a:effectLst/>
              <a:ea typeface="Aptos" panose="020B0004020202020204" pitchFamily="34" charset="0"/>
              <a:cs typeface="Times New Roman" panose="02020603050405020304" pitchFamily="18" charset="0"/>
            </a:endParaRPr>
          </a:p>
          <a:p>
            <a:pPr algn="ctr"/>
            <a:endParaRPr lang="en-US" sz="1000" b="1" dirty="0"/>
          </a:p>
          <a:p>
            <a:pPr algn="ctr"/>
            <a:r>
              <a:rPr lang="en-US" sz="2000" b="1" dirty="0"/>
              <a:t>250 word maximum limit for each response</a:t>
            </a:r>
          </a:p>
          <a:p>
            <a:pPr lvl="1"/>
            <a:endParaRPr lang="en-US" sz="2000" dirty="0"/>
          </a:p>
          <a:p>
            <a:pPr marL="800100" lvl="1"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857783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182563"/>
            <a:ext cx="7848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Case Study</a:t>
            </a:r>
          </a:p>
        </p:txBody>
      </p:sp>
      <p:sp>
        <p:nvSpPr>
          <p:cNvPr id="7" name="TextBox 6"/>
          <p:cNvSpPr txBox="1"/>
          <p:nvPr/>
        </p:nvSpPr>
        <p:spPr>
          <a:xfrm>
            <a:off x="78463" y="731837"/>
            <a:ext cx="7848600" cy="530119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24</a:t>
            </a:r>
            <a:r>
              <a:rPr kumimoji="0" lang="en-US" sz="1800" b="0" i="0" u="none" strike="noStrike" kern="1200" cap="none" spc="0" normalizeH="0" baseline="0" noProof="0" dirty="0">
                <a:ln>
                  <a:noFill/>
                </a:ln>
                <a:solidFill>
                  <a:prstClr val="black"/>
                </a:solidFill>
                <a:effectLst/>
                <a:uLnTx/>
                <a:uFillTx/>
                <a:latin typeface="Calibri"/>
                <a:ea typeface="+mn-ea"/>
                <a:cs typeface="+mn-cs"/>
              </a:rPr>
              <a:t> points maximum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Scoring Categories</a:t>
            </a:r>
            <a:r>
              <a:rPr kumimoji="0" lang="en-US" sz="1800" b="0" i="0" u="none" strike="noStrike" kern="1200" cap="none" spc="0" normalizeH="0" noProof="0" dirty="0">
                <a:ln>
                  <a:noFill/>
                </a:ln>
                <a:solidFill>
                  <a:prstClr val="black"/>
                </a:solidFill>
                <a:effectLst/>
                <a:uLnTx/>
                <a:uFillTx/>
                <a:latin typeface="Calibri"/>
                <a:ea typeface="+mn-ea"/>
                <a:cs typeface="+mn-cs"/>
              </a:rPr>
              <a:t> (</a:t>
            </a:r>
            <a:r>
              <a:rPr kumimoji="0" lang="en-US" sz="1800" b="0" i="1" u="none" strike="noStrike" kern="1200" cap="none" spc="0" normalizeH="0" noProof="0" dirty="0">
                <a:ln>
                  <a:noFill/>
                </a:ln>
                <a:solidFill>
                  <a:prstClr val="black"/>
                </a:solidFill>
                <a:effectLst/>
                <a:uLnTx/>
                <a:uFillTx/>
                <a:latin typeface="Calibri"/>
                <a:ea typeface="+mn-ea"/>
                <a:cs typeface="+mn-cs"/>
              </a:rPr>
              <a:t>equally weighted</a:t>
            </a:r>
            <a:r>
              <a:rPr kumimoji="0" lang="en-US" sz="1800" b="0" i="0" u="none" strike="noStrike" kern="1200" cap="none" spc="0" normalizeH="0" noProof="0" dirty="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Conventions (use of language, command of standard written English, grammar/mechanics)</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dirty="0">
                <a:solidFill>
                  <a:prstClr val="black"/>
                </a:solidFill>
                <a:latin typeface="Calibri"/>
              </a:rPr>
              <a:t>Organization (organization of thought and structure)</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noProof="0" dirty="0">
                <a:ln>
                  <a:noFill/>
                </a:ln>
                <a:solidFill>
                  <a:prstClr val="black"/>
                </a:solidFill>
                <a:effectLst/>
                <a:uLnTx/>
                <a:uFillTx/>
                <a:latin typeface="Calibri"/>
                <a:ea typeface="+mn-ea"/>
                <a:cs typeface="+mn-cs"/>
              </a:rPr>
              <a:t>Content (supported central claim)</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dirty="0">
                <a:solidFill>
                  <a:prstClr val="black"/>
                </a:solidFill>
                <a:latin typeface="Calibri"/>
              </a:rPr>
              <a:t>Critical Thinking &amp; Analysis</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800" b="0" i="0" u="none" strike="noStrike" kern="1200" cap="none" spc="0" normalizeH="0" noProof="0" dirty="0">
              <a:ln>
                <a:noFill/>
              </a:ln>
              <a:solidFill>
                <a:prstClr val="black"/>
              </a:solidFill>
              <a:effectLst/>
              <a:uLnTx/>
              <a:uFillTx/>
              <a:latin typeface="Calibri"/>
              <a:ea typeface="+mn-ea"/>
              <a:cs typeface="+mn-cs"/>
            </a:endParaRPr>
          </a:p>
          <a:p>
            <a:pPr marL="342900" indent="-342900">
              <a:buFont typeface="Arial" pitchFamily="34" charset="0"/>
              <a:buChar char="•"/>
            </a:pPr>
            <a:r>
              <a:rPr lang="en-US" sz="1600" dirty="0">
                <a:solidFill>
                  <a:prstClr val="black"/>
                </a:solidFill>
                <a:latin typeface="Calibri"/>
              </a:rPr>
              <a:t>500 word maximum limit</a:t>
            </a:r>
          </a:p>
          <a:p>
            <a:endParaRPr lang="en-US" sz="1600" kern="100" dirty="0">
              <a:solidFill>
                <a:prstClr val="black"/>
              </a:solidFill>
              <a:latin typeface="Calibri"/>
              <a:ea typeface="Aptos" panose="020B0004020202020204" pitchFamily="34" charset="0"/>
              <a:cs typeface="Times New Roman" panose="02020603050405020304" pitchFamily="18" charset="0"/>
            </a:endParaRPr>
          </a:p>
          <a:p>
            <a:r>
              <a:rPr lang="en-US" u="sng" kern="100" dirty="0">
                <a:solidFill>
                  <a:srgbClr val="000000"/>
                </a:solidFill>
                <a:effectLst/>
                <a:ea typeface="Aptos" panose="020B0004020202020204" pitchFamily="34" charset="0"/>
                <a:cs typeface="Times New Roman" panose="02020603050405020304" pitchFamily="18" charset="0"/>
              </a:rPr>
              <a:t>Writing Prompt</a:t>
            </a:r>
          </a:p>
          <a:p>
            <a:r>
              <a:rPr lang="en-US" sz="1600" kern="100" dirty="0">
                <a:solidFill>
                  <a:srgbClr val="000000"/>
                </a:solidFill>
                <a:effectLst/>
                <a:ea typeface="Aptos" panose="020B0004020202020204" pitchFamily="34" charset="0"/>
                <a:cs typeface="Times New Roman" panose="02020603050405020304" pitchFamily="18" charset="0"/>
              </a:rPr>
              <a:t>Consider your intended Broad College major, the career path you wish to pursue after graduation, and the accomplishment/activity/experience you discussed in the final Experiential Profile essay question. </a:t>
            </a:r>
            <a:endParaRPr lang="en-US" sz="1600" kern="100" dirty="0">
              <a:effectLst/>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600" kern="100" dirty="0">
                <a:solidFill>
                  <a:srgbClr val="000000"/>
                </a:solidFill>
                <a:effectLst/>
                <a:ea typeface="Aptos" panose="020B0004020202020204" pitchFamily="34" charset="0"/>
                <a:cs typeface="Times New Roman" panose="02020603050405020304" pitchFamily="18" charset="0"/>
              </a:rPr>
              <a:t> </a:t>
            </a:r>
            <a:endParaRPr lang="en-US" sz="1600" kern="100" dirty="0">
              <a:effectLst/>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600" kern="100" dirty="0">
                <a:solidFill>
                  <a:srgbClr val="000000"/>
                </a:solidFill>
                <a:effectLst/>
                <a:ea typeface="Aptos" panose="020B0004020202020204" pitchFamily="34" charset="0"/>
                <a:cs typeface="Times New Roman" panose="02020603050405020304" pitchFamily="18" charset="0"/>
              </a:rPr>
              <a:t>Choose a current business event or issue related to your intended major and/or career path, and describe how the skills and knowledge you gained from that experience prepared you to engage with the event/issue.</a:t>
            </a:r>
            <a:endParaRPr lang="en-US" sz="1600" kern="100" dirty="0">
              <a:effectLst/>
              <a:ea typeface="Aptos" panose="020B0004020202020204" pitchFamily="34" charset="0"/>
              <a:cs typeface="Times New Roman" panose="02020603050405020304" pitchFamily="18" charset="0"/>
            </a:endParaRPr>
          </a:p>
          <a:p>
            <a:pPr marL="800100" lvl="1" indent="-342900">
              <a:buFont typeface="Arial" pitchFamily="34" charset="0"/>
              <a:buChar char="•"/>
            </a:pPr>
            <a:endParaRPr lang="en-US" sz="1600" dirty="0"/>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8024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449655"/>
            <a:ext cx="7848600" cy="707886"/>
          </a:xfrm>
          <a:prstGeom prst="rect">
            <a:avLst/>
          </a:prstGeom>
          <a:noFill/>
        </p:spPr>
        <p:txBody>
          <a:bodyPr wrap="square" rtlCol="0">
            <a:spAutoFit/>
          </a:bodyPr>
          <a:lstStyle/>
          <a:p>
            <a:pPr algn="ctr"/>
            <a:r>
              <a:rPr lang="en-US" sz="4000" dirty="0"/>
              <a:t>Case Study Access</a:t>
            </a:r>
          </a:p>
        </p:txBody>
      </p:sp>
      <p:sp>
        <p:nvSpPr>
          <p:cNvPr id="4" name="TextBox 3">
            <a:extLst>
              <a:ext uri="{FF2B5EF4-FFF2-40B4-BE49-F238E27FC236}">
                <a16:creationId xmlns:a16="http://schemas.microsoft.com/office/drawing/2014/main" id="{70F7BCA8-672C-5603-72E9-9168401D36E8}"/>
              </a:ext>
            </a:extLst>
          </p:cNvPr>
          <p:cNvSpPr txBox="1"/>
          <p:nvPr/>
        </p:nvSpPr>
        <p:spPr>
          <a:xfrm>
            <a:off x="78463" y="1140183"/>
            <a:ext cx="7848600" cy="4031873"/>
          </a:xfrm>
          <a:prstGeom prst="rect">
            <a:avLst/>
          </a:prstGeom>
          <a:noFill/>
        </p:spPr>
        <p:txBody>
          <a:bodyPr wrap="square" rtlCol="0">
            <a:spAutoFit/>
          </a:bodyPr>
          <a:lstStyle/>
          <a:p>
            <a:pPr marL="342900" indent="-342900">
              <a:buFont typeface="Arial" panose="020B0604020202020204" pitchFamily="34" charset="0"/>
              <a:buChar char="•"/>
            </a:pPr>
            <a:r>
              <a:rPr lang="en-US" sz="2000" dirty="0"/>
              <a:t>Steps to complete the Case Study</a:t>
            </a:r>
          </a:p>
          <a:p>
            <a:pPr marL="914400" lvl="1" indent="-457200">
              <a:buFont typeface="+mj-lt"/>
              <a:buAutoNum type="arabicPeriod"/>
            </a:pPr>
            <a:r>
              <a:rPr lang="en-US" sz="2000" dirty="0"/>
              <a:t>Click the “Register” button – you will be automatically “registered”</a:t>
            </a:r>
          </a:p>
          <a:p>
            <a:pPr marL="914400" lvl="1" indent="-457200">
              <a:buFont typeface="+mj-lt"/>
              <a:buAutoNum type="arabicPeriod"/>
            </a:pPr>
            <a:r>
              <a:rPr lang="en-US" sz="2000" dirty="0"/>
              <a:t>Click the “Start Case Study” button at the top of the screen to access the Case Study – you will click this button any time you want to update/edit your content</a:t>
            </a:r>
          </a:p>
          <a:p>
            <a:pPr marL="914400" lvl="1" indent="-457200">
              <a:buFont typeface="+mj-lt"/>
              <a:buAutoNum type="arabicPeriod"/>
            </a:pPr>
            <a:r>
              <a:rPr lang="en-US" sz="2000" dirty="0"/>
              <a:t>Be sure to click the “Save Changes” button when you edit your content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A </a:t>
            </a:r>
            <a:r>
              <a:rPr lang="en-US" sz="2000" dirty="0">
                <a:hlinkClick r:id="rId3"/>
              </a:rPr>
              <a:t>short instructional video </a:t>
            </a:r>
            <a:r>
              <a:rPr lang="en-US" sz="2000" dirty="0"/>
              <a:t>covering these steps is available on the </a:t>
            </a:r>
            <a:r>
              <a:rPr lang="en-US" sz="2000" dirty="0">
                <a:hlinkClick r:id="rId4"/>
              </a:rPr>
              <a:t>Secondary Admission page </a:t>
            </a:r>
            <a:endParaRPr lang="en-US" sz="2000" dirty="0"/>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There is no time limit to work on the Case Study; it is open until the application deadline (October 17, 2024, at 5:00pm (ET))</a:t>
            </a:r>
          </a:p>
        </p:txBody>
      </p:sp>
    </p:spTree>
    <p:extLst>
      <p:ext uri="{BB962C8B-B14F-4D97-AF65-F5344CB8AC3E}">
        <p14:creationId xmlns:p14="http://schemas.microsoft.com/office/powerpoint/2010/main" val="506274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449655"/>
            <a:ext cx="7848600" cy="707886"/>
          </a:xfrm>
          <a:prstGeom prst="rect">
            <a:avLst/>
          </a:prstGeom>
          <a:noFill/>
        </p:spPr>
        <p:txBody>
          <a:bodyPr wrap="square" rtlCol="0">
            <a:spAutoFit/>
          </a:bodyPr>
          <a:lstStyle/>
          <a:p>
            <a:pPr algn="ctr"/>
            <a:r>
              <a:rPr lang="en-US" sz="4000" dirty="0"/>
              <a:t>Non-Academic Factor Tips</a:t>
            </a:r>
          </a:p>
        </p:txBody>
      </p:sp>
      <p:sp>
        <p:nvSpPr>
          <p:cNvPr id="7" name="TextBox 6"/>
          <p:cNvSpPr txBox="1"/>
          <p:nvPr/>
        </p:nvSpPr>
        <p:spPr>
          <a:xfrm>
            <a:off x="78463" y="1157541"/>
            <a:ext cx="7848600" cy="5139869"/>
          </a:xfrm>
          <a:prstGeom prst="rect">
            <a:avLst/>
          </a:prstGeom>
          <a:noFill/>
        </p:spPr>
        <p:txBody>
          <a:bodyPr wrap="square" rtlCol="0">
            <a:spAutoFit/>
          </a:bodyPr>
          <a:lstStyle/>
          <a:p>
            <a:pPr marL="285750" indent="-285750">
              <a:buFont typeface="Arial" panose="020B0604020202020204" pitchFamily="34" charset="0"/>
              <a:buChar char="•"/>
              <a:defRPr/>
            </a:pPr>
            <a:r>
              <a:rPr lang="en-US" sz="1700" dirty="0">
                <a:solidFill>
                  <a:prstClr val="black"/>
                </a:solidFill>
              </a:rPr>
              <a:t>Don’t repeat the question verbatim – you have word limits!</a:t>
            </a:r>
          </a:p>
          <a:p>
            <a:pPr marL="285750" indent="-285750">
              <a:buFont typeface="Arial" panose="020B0604020202020204" pitchFamily="34" charset="0"/>
              <a:buChar char="•"/>
              <a:defRPr/>
            </a:pPr>
            <a:r>
              <a:rPr lang="en-US" sz="1700" dirty="0">
                <a:solidFill>
                  <a:prstClr val="black"/>
                </a:solidFill>
              </a:rPr>
              <a:t>Don’t use unnecessarily large words that you would not normally use. The “synonym” function is not always your friend.</a:t>
            </a:r>
          </a:p>
          <a:p>
            <a:pPr marL="285750" indent="-285750">
              <a:buFont typeface="Arial" panose="020B0604020202020204" pitchFamily="34" charset="0"/>
              <a:buChar char="•"/>
              <a:defRPr/>
            </a:pPr>
            <a:r>
              <a:rPr lang="en-US" sz="1700" dirty="0">
                <a:solidFill>
                  <a:prstClr val="black"/>
                </a:solidFill>
              </a:rPr>
              <a:t>Answer authentically! If you were asked the question in an in-person admission interview, is that what you would say? </a:t>
            </a:r>
            <a:r>
              <a:rPr lang="en-US" sz="1700" dirty="0"/>
              <a:t>What do you want the reader to know about you (as related to the specific question)?</a:t>
            </a:r>
            <a:endParaRPr lang="en-US" sz="1700" dirty="0">
              <a:solidFill>
                <a:prstClr val="black"/>
              </a:solidFill>
            </a:endParaRPr>
          </a:p>
          <a:p>
            <a:pPr marL="285750" indent="-285750">
              <a:buFont typeface="Arial" panose="020B0604020202020204" pitchFamily="34" charset="0"/>
              <a:buChar char="•"/>
            </a:pPr>
            <a:r>
              <a:rPr lang="en-US" sz="1700" dirty="0"/>
              <a:t>Practice business writing (not creative/fiction writing) – clear, concise, complete</a:t>
            </a:r>
          </a:p>
          <a:p>
            <a:pPr marL="285750" indent="-285750">
              <a:buFont typeface="Arial" panose="020B0604020202020204" pitchFamily="34" charset="0"/>
              <a:buChar char="•"/>
            </a:pPr>
            <a:r>
              <a:rPr lang="en-US" sz="1700" dirty="0"/>
              <a:t>Do your own work – the reader can tell if you are using someone else’s words. </a:t>
            </a:r>
          </a:p>
          <a:p>
            <a:pPr marL="285750" indent="-285750">
              <a:buFont typeface="Arial" panose="020B0604020202020204" pitchFamily="34" charset="0"/>
              <a:buChar char="•"/>
            </a:pPr>
            <a:r>
              <a:rPr lang="en-US" sz="1700" dirty="0"/>
              <a:t>This is your opportunity to tell us about </a:t>
            </a:r>
            <a:r>
              <a:rPr lang="en-US" sz="1700" b="1" dirty="0"/>
              <a:t>yourself</a:t>
            </a:r>
            <a:r>
              <a:rPr lang="en-US" sz="1700" dirty="0"/>
              <a:t>.</a:t>
            </a:r>
          </a:p>
          <a:p>
            <a:pPr marL="285750" indent="-285750">
              <a:buFont typeface="Arial" panose="020B0604020202020204" pitchFamily="34" charset="0"/>
              <a:buChar char="•"/>
            </a:pPr>
            <a:r>
              <a:rPr lang="en-US" sz="1700" dirty="0"/>
              <a:t>Answer all parts of the question/prompt</a:t>
            </a:r>
          </a:p>
          <a:p>
            <a:pPr marL="285750" indent="-285750">
              <a:buFont typeface="Arial" panose="020B0604020202020204" pitchFamily="34" charset="0"/>
              <a:buChar char="•"/>
            </a:pPr>
            <a:r>
              <a:rPr lang="en-US" sz="1700" dirty="0"/>
              <a:t>Quality counts – grammar, spelling, mechanics; college-level writing is expected.</a:t>
            </a:r>
          </a:p>
          <a:p>
            <a:pPr marL="285750" indent="-285750">
              <a:buFont typeface="Arial" panose="020B0604020202020204" pitchFamily="34" charset="0"/>
              <a:buChar char="•"/>
            </a:pPr>
            <a:r>
              <a:rPr lang="en-US" sz="1700" dirty="0"/>
              <a:t>Proofread, proofread, proofread</a:t>
            </a:r>
          </a:p>
          <a:p>
            <a:pPr lvl="1" algn="ctr">
              <a:defRPr/>
            </a:pPr>
            <a:endParaRPr lang="en-US" sz="1600" b="1" i="1" dirty="0">
              <a:solidFill>
                <a:srgbClr val="FF0000"/>
              </a:solidFill>
            </a:endParaRPr>
          </a:p>
          <a:p>
            <a:pPr algn="ctr"/>
            <a:endParaRPr lang="en-US" sz="1600" dirty="0"/>
          </a:p>
          <a:p>
            <a:pPr algn="ctr"/>
            <a:r>
              <a:rPr lang="en-US" sz="1600" dirty="0"/>
              <a:t>Take these portions of the application process seriously – strong grades are not the only factor in the admission decision.</a:t>
            </a:r>
          </a:p>
          <a:p>
            <a:pPr lvl="1"/>
            <a:endParaRPr lang="en-US" sz="2000" dirty="0"/>
          </a:p>
          <a:p>
            <a:pPr lvl="1"/>
            <a:endParaRPr lang="en-US" sz="2000" dirty="0"/>
          </a:p>
          <a:p>
            <a:pPr marL="800100" lvl="1"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99965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449655"/>
            <a:ext cx="7848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General </a:t>
            </a:r>
            <a:r>
              <a:rPr lang="en-US" sz="4000" dirty="0">
                <a:solidFill>
                  <a:prstClr val="black"/>
                </a:solidFill>
                <a:latin typeface="Calibri"/>
              </a:rPr>
              <a:t>Application System </a:t>
            </a:r>
            <a:r>
              <a:rPr kumimoji="0" lang="en-US" sz="4000" b="0" i="0" u="none" strike="noStrike" kern="1200" cap="none" spc="0" normalizeH="0" baseline="0" noProof="0" dirty="0">
                <a:ln>
                  <a:noFill/>
                </a:ln>
                <a:solidFill>
                  <a:prstClr val="black"/>
                </a:solidFill>
                <a:effectLst/>
                <a:uLnTx/>
                <a:uFillTx/>
                <a:latin typeface="Calibri"/>
                <a:ea typeface="+mn-ea"/>
                <a:cs typeface="+mn-cs"/>
              </a:rPr>
              <a:t>Tips</a:t>
            </a:r>
          </a:p>
        </p:txBody>
      </p:sp>
      <p:sp>
        <p:nvSpPr>
          <p:cNvPr id="7" name="TextBox 6"/>
          <p:cNvSpPr txBox="1"/>
          <p:nvPr/>
        </p:nvSpPr>
        <p:spPr>
          <a:xfrm>
            <a:off x="152400" y="1524000"/>
            <a:ext cx="7848600" cy="409342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Do not wait until the last minute to add content! There are no extensions.</a:t>
            </a:r>
          </a:p>
          <a:p>
            <a:pPr marR="0" lvl="0" algn="l" defTabSz="914400" rtl="0" eaLnBrk="1" fontAlgn="auto" latinLnBrk="0" hangingPunct="1">
              <a:lnSpc>
                <a:spcPct val="100000"/>
              </a:lnSpc>
              <a:spcBef>
                <a:spcPts val="0"/>
              </a:spcBef>
              <a:spcAft>
                <a:spcPts val="0"/>
              </a:spcAft>
              <a:buClrTx/>
              <a:buSzTx/>
              <a:tabLst/>
              <a:defRPr/>
            </a:pPr>
            <a:endParaRPr lang="en-US" sz="2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If you leave the application open on your device, you may time out and new content will not be saved (there are messages that pop up) – always double-check by logging back in and viewing your content.</a:t>
            </a:r>
          </a:p>
          <a:p>
            <a:pPr marR="0" lvl="0" algn="l" defTabSz="914400" rtl="0" eaLnBrk="1" fontAlgn="auto" latinLnBrk="0" hangingPunct="1">
              <a:lnSpc>
                <a:spcPct val="100000"/>
              </a:lnSpc>
              <a:spcBef>
                <a:spcPts val="0"/>
              </a:spcBef>
              <a:spcAft>
                <a:spcPts val="0"/>
              </a:spcAft>
              <a:buClrTx/>
              <a:buSzTx/>
              <a:tabLst/>
              <a:defRPr/>
            </a:pPr>
            <a:endParaRPr lang="en-US" sz="2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There is no “submit” button. Applicants can edit their responses until the deadline (October 17, 2024, at 5:00pm ET).</a:t>
            </a:r>
          </a:p>
          <a:p>
            <a:pPr marR="0" lvl="0" algn="l" defTabSz="914400" rtl="0" eaLnBrk="1" fontAlgn="auto" latinLnBrk="0" hangingPunct="1">
              <a:lnSpc>
                <a:spcPct val="100000"/>
              </a:lnSpc>
              <a:spcBef>
                <a:spcPts val="0"/>
              </a:spcBef>
              <a:spcAft>
                <a:spcPts val="0"/>
              </a:spcAft>
              <a:buClrTx/>
              <a:buSzTx/>
              <a:tabLst/>
              <a:defRPr/>
            </a:pPr>
            <a:endParaRPr lang="en-US" sz="2000"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960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449655"/>
            <a:ext cx="7848600" cy="707886"/>
          </a:xfrm>
          <a:prstGeom prst="rect">
            <a:avLst/>
          </a:prstGeom>
          <a:noFill/>
        </p:spPr>
        <p:txBody>
          <a:bodyPr wrap="square" rtlCol="0">
            <a:spAutoFit/>
          </a:bodyPr>
          <a:lstStyle/>
          <a:p>
            <a:pPr algn="ctr"/>
            <a:r>
              <a:rPr lang="en-US" sz="4000" dirty="0"/>
              <a:t>Resources After This Session</a:t>
            </a:r>
          </a:p>
        </p:txBody>
      </p:sp>
      <p:sp>
        <p:nvSpPr>
          <p:cNvPr id="7" name="TextBox 6"/>
          <p:cNvSpPr txBox="1"/>
          <p:nvPr/>
        </p:nvSpPr>
        <p:spPr>
          <a:xfrm>
            <a:off x="78463" y="1340103"/>
            <a:ext cx="7848600" cy="3785652"/>
          </a:xfrm>
          <a:prstGeom prst="rect">
            <a:avLst/>
          </a:prstGeom>
          <a:noFill/>
        </p:spPr>
        <p:txBody>
          <a:bodyPr wrap="square" rtlCol="0">
            <a:spAutoFit/>
          </a:bodyPr>
          <a:lstStyle/>
          <a:p>
            <a:pPr marL="342900" indent="-342900">
              <a:buFont typeface="Arial" panose="020B0604020202020204" pitchFamily="34" charset="0"/>
              <a:buChar char="•"/>
              <a:defRPr/>
            </a:pPr>
            <a:r>
              <a:rPr lang="en-US" sz="2400" dirty="0">
                <a:solidFill>
                  <a:prstClr val="black"/>
                </a:solidFill>
              </a:rPr>
              <a:t>Palmer Center’s Broad Student Career Guide (</a:t>
            </a:r>
            <a:r>
              <a:rPr lang="en-US" sz="2400" dirty="0">
                <a:hlinkClick r:id="rId3"/>
              </a:rPr>
              <a:t>broad.msu.edu/career-management/undergraduate/</a:t>
            </a:r>
            <a:r>
              <a:rPr lang="en-US" sz="2400" dirty="0"/>
              <a:t>)</a:t>
            </a:r>
          </a:p>
          <a:p>
            <a:pPr marL="342900" indent="-342900">
              <a:buFont typeface="Arial" panose="020B0604020202020204" pitchFamily="34" charset="0"/>
              <a:buChar char="•"/>
              <a:defRPr/>
            </a:pPr>
            <a:endParaRPr lang="en-US" sz="800" dirty="0">
              <a:solidFill>
                <a:prstClr val="black"/>
              </a:solidFill>
            </a:endParaRPr>
          </a:p>
          <a:p>
            <a:pPr marL="342900" indent="-342900">
              <a:buFont typeface="Arial" panose="020B0604020202020204" pitchFamily="34" charset="0"/>
              <a:buChar char="•"/>
              <a:defRPr/>
            </a:pPr>
            <a:r>
              <a:rPr lang="en-US" sz="2400" dirty="0">
                <a:solidFill>
                  <a:prstClr val="black"/>
                </a:solidFill>
              </a:rPr>
              <a:t>Writing Center (</a:t>
            </a:r>
            <a:r>
              <a:rPr lang="en-US" sz="2400" dirty="0">
                <a:hlinkClick r:id="rId4"/>
              </a:rPr>
              <a:t>writing.msu.edu/</a:t>
            </a:r>
            <a:r>
              <a:rPr lang="en-US" sz="2400" dirty="0">
                <a:solidFill>
                  <a:prstClr val="black"/>
                </a:solidFill>
              </a:rPr>
              <a:t>)</a:t>
            </a:r>
          </a:p>
          <a:p>
            <a:pPr marL="342900" indent="-342900">
              <a:buFont typeface="Arial" panose="020B0604020202020204" pitchFamily="34" charset="0"/>
              <a:buChar char="•"/>
              <a:defRPr/>
            </a:pPr>
            <a:endParaRPr lang="en-US" sz="800" dirty="0">
              <a:solidFill>
                <a:prstClr val="black"/>
              </a:solidFill>
            </a:endParaRPr>
          </a:p>
          <a:p>
            <a:pPr marL="342900" indent="-342900">
              <a:buFont typeface="Arial" panose="020B0604020202020204" pitchFamily="34" charset="0"/>
              <a:buChar char="•"/>
              <a:defRPr/>
            </a:pPr>
            <a:r>
              <a:rPr lang="en-US" sz="2400" dirty="0">
                <a:solidFill>
                  <a:prstClr val="black"/>
                </a:solidFill>
              </a:rPr>
              <a:t>This presentation will be online at </a:t>
            </a:r>
            <a:r>
              <a:rPr lang="en-US" sz="2400" dirty="0">
                <a:solidFill>
                  <a:prstClr val="black"/>
                </a:solidFill>
                <a:hlinkClick r:id="rId5"/>
              </a:rPr>
              <a:t>broad.msu.edu/undergraduate/admissions/secondary/</a:t>
            </a:r>
            <a:r>
              <a:rPr lang="en-US" sz="2400" dirty="0">
                <a:solidFill>
                  <a:prstClr val="black"/>
                </a:solidFill>
              </a:rPr>
              <a:t> </a:t>
            </a:r>
          </a:p>
          <a:p>
            <a:pPr>
              <a:defRPr/>
            </a:pPr>
            <a:endParaRPr lang="en-US" sz="2400" b="1" i="1" dirty="0">
              <a:solidFill>
                <a:prstClr val="black"/>
              </a:solidFill>
            </a:endParaRPr>
          </a:p>
          <a:p>
            <a:pPr algn="ctr">
              <a:defRPr/>
            </a:pPr>
            <a:r>
              <a:rPr lang="en-US" sz="2000" b="1" i="1" dirty="0">
                <a:solidFill>
                  <a:srgbClr val="FF0000"/>
                </a:solidFill>
              </a:rPr>
              <a:t>Reminder: advisors &amp; peer coaches do not review individual student Experiential Profile and Case Study content</a:t>
            </a:r>
            <a:r>
              <a:rPr lang="en-US" sz="1400" b="1" i="1" dirty="0">
                <a:solidFill>
                  <a:srgbClr val="FF0000"/>
                </a:solidFill>
              </a:rPr>
              <a:t>.</a:t>
            </a:r>
          </a:p>
          <a:p>
            <a:pPr marL="800100" lvl="1" indent="-342900">
              <a:buFont typeface="Courier New" panose="02070309020205020404" pitchFamily="49" charset="0"/>
              <a:buChar char="o"/>
            </a:pPr>
            <a:endParaRPr lang="en-US" sz="2000" dirty="0"/>
          </a:p>
          <a:p>
            <a:pPr marL="800100" lvl="1"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464232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184418"/>
            <a:ext cx="7848600" cy="1323439"/>
          </a:xfrm>
          <a:prstGeom prst="rect">
            <a:avLst/>
          </a:prstGeom>
          <a:noFill/>
        </p:spPr>
        <p:txBody>
          <a:bodyPr wrap="square" rtlCol="0">
            <a:spAutoFit/>
          </a:bodyPr>
          <a:lstStyle/>
          <a:p>
            <a:pPr algn="ctr"/>
            <a:r>
              <a:rPr lang="en-US" sz="4000" dirty="0"/>
              <a:t>Statement of Extenuating Circumstances</a:t>
            </a:r>
          </a:p>
        </p:txBody>
      </p:sp>
      <p:sp>
        <p:nvSpPr>
          <p:cNvPr id="7" name="TextBox 6"/>
          <p:cNvSpPr txBox="1"/>
          <p:nvPr/>
        </p:nvSpPr>
        <p:spPr>
          <a:xfrm>
            <a:off x="78463" y="1417638"/>
            <a:ext cx="7848600" cy="3631763"/>
          </a:xfrm>
          <a:prstGeom prst="rect">
            <a:avLst/>
          </a:prstGeom>
          <a:noFill/>
        </p:spPr>
        <p:txBody>
          <a:bodyPr wrap="square" rtlCol="0">
            <a:spAutoFit/>
          </a:bodyPr>
          <a:lstStyle/>
          <a:p>
            <a:pPr marL="342900" indent="-342900">
              <a:buFont typeface="Arial" pitchFamily="34" charset="0"/>
              <a:buChar char="•"/>
            </a:pPr>
            <a:r>
              <a:rPr lang="en-US" sz="2100" dirty="0"/>
              <a:t>The statement of extenuating circumstance is an opportunity for a student to share </a:t>
            </a:r>
            <a:r>
              <a:rPr lang="en-US" sz="2100" b="1" dirty="0"/>
              <a:t>a circumstance beyond his/her control which impacted academic performance</a:t>
            </a:r>
            <a:r>
              <a:rPr lang="en-US" sz="2100" dirty="0"/>
              <a:t>. Official supportive documentation of the extenuating circumstance must be submitted to </a:t>
            </a:r>
            <a:r>
              <a:rPr lang="en-US" sz="2100" dirty="0">
                <a:hlinkClick r:id="rId3"/>
              </a:rPr>
              <a:t>admissions@broad.msu.edu</a:t>
            </a:r>
            <a:r>
              <a:rPr lang="en-US" sz="2100" dirty="0"/>
              <a:t>.</a:t>
            </a:r>
          </a:p>
          <a:p>
            <a:pPr marL="342900" indent="-342900">
              <a:buFont typeface="Arial" pitchFamily="34" charset="0"/>
              <a:buChar char="•"/>
            </a:pPr>
            <a:endParaRPr lang="en-US" sz="1000" dirty="0"/>
          </a:p>
          <a:p>
            <a:pPr marL="342900" indent="-342900">
              <a:buFont typeface="Arial" pitchFamily="34" charset="0"/>
              <a:buChar char="•"/>
            </a:pPr>
            <a:r>
              <a:rPr lang="en-US" sz="2100" dirty="0"/>
              <a:t>Examples of reasons to include a statement:</a:t>
            </a:r>
          </a:p>
          <a:p>
            <a:pPr marL="800100" lvl="1" indent="-342900">
              <a:buFont typeface="Courier New" panose="02070309020205020404" pitchFamily="49" charset="0"/>
              <a:buChar char="o"/>
            </a:pPr>
            <a:r>
              <a:rPr lang="en-US" sz="2100" dirty="0"/>
              <a:t>Medical illness</a:t>
            </a:r>
          </a:p>
          <a:p>
            <a:pPr marL="800100" lvl="1" indent="-342900">
              <a:buFont typeface="Courier New" panose="02070309020205020404" pitchFamily="49" charset="0"/>
              <a:buChar char="o"/>
            </a:pPr>
            <a:r>
              <a:rPr lang="en-US" sz="2100" dirty="0"/>
              <a:t>Family emergency</a:t>
            </a:r>
          </a:p>
          <a:p>
            <a:pPr marL="800100" lvl="1" indent="-342900">
              <a:buFont typeface="Arial" pitchFamily="34" charset="0"/>
              <a:buChar char="•"/>
            </a:pPr>
            <a:endParaRPr lang="en-US" sz="1000" dirty="0"/>
          </a:p>
          <a:p>
            <a:pPr marL="342900" indent="-342900">
              <a:buFont typeface="Arial" pitchFamily="34" charset="0"/>
              <a:buChar char="•"/>
            </a:pPr>
            <a:r>
              <a:rPr lang="en-US" sz="2100" i="1" dirty="0"/>
              <a:t>This is not a “personal statement” like some college/program applications.</a:t>
            </a:r>
            <a:endParaRPr lang="en-US" sz="2100" dirty="0"/>
          </a:p>
        </p:txBody>
      </p:sp>
    </p:spTree>
    <p:extLst>
      <p:ext uri="{BB962C8B-B14F-4D97-AF65-F5344CB8AC3E}">
        <p14:creationId xmlns:p14="http://schemas.microsoft.com/office/powerpoint/2010/main" val="240806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463" y="1415419"/>
            <a:ext cx="7848600" cy="364715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700" b="1" i="0" u="none" strike="noStrike" kern="1200" cap="none" spc="0" normalizeH="0" baseline="0" noProof="0" dirty="0">
                <a:ln>
                  <a:noFill/>
                </a:ln>
                <a:solidFill>
                  <a:prstClr val="black"/>
                </a:solidFill>
                <a:effectLst/>
                <a:uLnTx/>
                <a:uFillTx/>
                <a:latin typeface="Calibri"/>
                <a:ea typeface="+mn-ea"/>
                <a:cs typeface="+mn-cs"/>
              </a:rPr>
              <a:t>Should I submit a Statement of Extenuating Circumstances about the pandemic and/or the incident that occurred February 2023?</a:t>
            </a:r>
          </a:p>
          <a:p>
            <a:pPr marL="800100" lvl="1" indent="-342900">
              <a:buFont typeface="Arial" pitchFamily="34" charset="0"/>
              <a:buChar char="•"/>
            </a:pPr>
            <a:r>
              <a:rPr lang="en-US" sz="1700" b="0" i="0" dirty="0">
                <a:solidFill>
                  <a:srgbClr val="0A0A0A"/>
                </a:solidFill>
                <a:effectLst/>
                <a:latin typeface="Gotham SSm A"/>
              </a:rPr>
              <a:t>While these events have impacted many, or even all, students, we recognize that students have been impacted differently. Any applicant is welcome to submit a </a:t>
            </a:r>
            <a:r>
              <a:rPr lang="en-US" sz="1700" dirty="0">
                <a:solidFill>
                  <a:srgbClr val="0A0A0A"/>
                </a:solidFill>
                <a:latin typeface="Gotham SSm A"/>
              </a:rPr>
              <a:t>s</a:t>
            </a:r>
            <a:r>
              <a:rPr lang="en-US" sz="1700" b="0" i="0" dirty="0">
                <a:solidFill>
                  <a:srgbClr val="0A0A0A"/>
                </a:solidFill>
                <a:effectLst/>
                <a:latin typeface="Gotham SSm A"/>
              </a:rPr>
              <a:t>tatement through the application system; while the presence of a </a:t>
            </a:r>
            <a:r>
              <a:rPr lang="en-US" sz="1700" dirty="0">
                <a:solidFill>
                  <a:srgbClr val="0A0A0A"/>
                </a:solidFill>
                <a:latin typeface="Gotham SSm A"/>
              </a:rPr>
              <a:t>s</a:t>
            </a:r>
            <a:r>
              <a:rPr lang="en-US" sz="1700" b="0" i="0" dirty="0">
                <a:solidFill>
                  <a:srgbClr val="0A0A0A"/>
                </a:solidFill>
                <a:effectLst/>
                <a:latin typeface="Gotham SSm A"/>
              </a:rPr>
              <a:t>tatement is not itself a guarantee of admission, the statement will allow the Admission Committee to consider a student’s individual situation when reviewing their overall application profile. All statements must be substantiated with accompanying documentat</a:t>
            </a:r>
            <a:r>
              <a:rPr lang="en-US" sz="1700" dirty="0">
                <a:solidFill>
                  <a:srgbClr val="0A0A0A"/>
                </a:solidFill>
                <a:latin typeface="Gotham SSm A"/>
              </a:rPr>
              <a:t>ion.</a:t>
            </a: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700" b="1" i="0" u="none" strike="noStrike" kern="1200" cap="none" spc="0" normalizeH="0" baseline="0" noProof="0" dirty="0">
                <a:ln>
                  <a:noFill/>
                </a:ln>
                <a:solidFill>
                  <a:prstClr val="black"/>
                </a:solidFill>
                <a:effectLst/>
                <a:uLnTx/>
                <a:uFillTx/>
                <a:latin typeface="Calibri"/>
                <a:ea typeface="+mn-ea"/>
                <a:cs typeface="+mn-cs"/>
              </a:rPr>
              <a:t>What if an extenuating circumstance occurred after the application closed?</a:t>
            </a:r>
          </a:p>
          <a:p>
            <a:pPr marL="800100" lvl="1" indent="-342900">
              <a:buFont typeface="Arial" pitchFamily="34" charset="0"/>
              <a:buChar char="•"/>
            </a:pPr>
            <a:r>
              <a:rPr lang="en-US" sz="1700" dirty="0">
                <a:solidFill>
                  <a:srgbClr val="0A0A0A"/>
                </a:solidFill>
                <a:latin typeface="Gotham SSm A"/>
              </a:rPr>
              <a:t>For full consideration, s</a:t>
            </a:r>
            <a:r>
              <a:rPr lang="en-US" sz="1700" b="0" i="0" dirty="0">
                <a:solidFill>
                  <a:srgbClr val="0A0A0A"/>
                </a:solidFill>
                <a:effectLst/>
                <a:latin typeface="Gotham SSm A"/>
              </a:rPr>
              <a:t>tudents can submit a statement via email to </a:t>
            </a:r>
            <a:r>
              <a:rPr lang="en-US" sz="1700" b="0" i="0" dirty="0">
                <a:solidFill>
                  <a:srgbClr val="0A0A0A"/>
                </a:solidFill>
                <a:effectLst/>
                <a:latin typeface="Gotham SSm A"/>
                <a:hlinkClick r:id="rId3"/>
              </a:rPr>
              <a:t>admissions@broad.msu.edu</a:t>
            </a:r>
            <a:r>
              <a:rPr lang="en-US" sz="1700" b="0" i="0" dirty="0">
                <a:solidFill>
                  <a:srgbClr val="0A0A0A"/>
                </a:solidFill>
                <a:effectLst/>
                <a:latin typeface="Gotham SSm A"/>
              </a:rPr>
              <a:t> by the last day of the current semester. Substantiating documentation must accompany the statement</a:t>
            </a:r>
            <a:r>
              <a:rPr lang="en-US" sz="1700" dirty="0">
                <a:solidFill>
                  <a:srgbClr val="0A0A0A"/>
                </a:solidFill>
                <a:latin typeface="Gotham SSm A"/>
              </a:rPr>
              <a:t>.</a:t>
            </a: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C2B8A86D-5AA6-8B87-6491-3D399B16FEEC}"/>
              </a:ext>
            </a:extLst>
          </p:cNvPr>
          <p:cNvSpPr txBox="1"/>
          <p:nvPr/>
        </p:nvSpPr>
        <p:spPr>
          <a:xfrm>
            <a:off x="78463" y="184418"/>
            <a:ext cx="7848600" cy="1323439"/>
          </a:xfrm>
          <a:prstGeom prst="rect">
            <a:avLst/>
          </a:prstGeom>
          <a:noFill/>
        </p:spPr>
        <p:txBody>
          <a:bodyPr wrap="square" rtlCol="0">
            <a:spAutoFit/>
          </a:bodyPr>
          <a:lstStyle/>
          <a:p>
            <a:pPr algn="ctr"/>
            <a:r>
              <a:rPr lang="en-US" sz="4000" dirty="0"/>
              <a:t>Statement of Extenuating Circumstances</a:t>
            </a:r>
          </a:p>
        </p:txBody>
      </p:sp>
    </p:spTree>
    <p:extLst>
      <p:ext uri="{BB962C8B-B14F-4D97-AF65-F5344CB8AC3E}">
        <p14:creationId xmlns:p14="http://schemas.microsoft.com/office/powerpoint/2010/main" val="1881422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279351"/>
            <a:ext cx="7848600" cy="707886"/>
          </a:xfrm>
          <a:prstGeom prst="rect">
            <a:avLst/>
          </a:prstGeom>
          <a:noFill/>
        </p:spPr>
        <p:txBody>
          <a:bodyPr wrap="square" rtlCol="0">
            <a:spAutoFit/>
          </a:bodyPr>
          <a:lstStyle/>
          <a:p>
            <a:pPr algn="ctr"/>
            <a:r>
              <a:rPr lang="en-US" sz="4000" dirty="0"/>
              <a:t>Transfer Credit</a:t>
            </a:r>
          </a:p>
        </p:txBody>
      </p:sp>
      <p:sp>
        <p:nvSpPr>
          <p:cNvPr id="7" name="TextBox 6"/>
          <p:cNvSpPr txBox="1"/>
          <p:nvPr/>
        </p:nvSpPr>
        <p:spPr>
          <a:xfrm>
            <a:off x="78463" y="1059120"/>
            <a:ext cx="7848600" cy="4832092"/>
          </a:xfrm>
          <a:prstGeom prst="rect">
            <a:avLst/>
          </a:prstGeom>
          <a:noFill/>
        </p:spPr>
        <p:txBody>
          <a:bodyPr wrap="square" rtlCol="0">
            <a:spAutoFit/>
          </a:bodyPr>
          <a:lstStyle/>
          <a:p>
            <a:pPr marL="342900" indent="-342900">
              <a:buFont typeface="Arial" pitchFamily="34" charset="0"/>
              <a:buChar char="•"/>
            </a:pPr>
            <a:r>
              <a:rPr lang="en-US" dirty="0"/>
              <a:t>Repeating MSU courses through transfer credit</a:t>
            </a:r>
          </a:p>
          <a:p>
            <a:pPr marL="800100" lvl="1" indent="-342900">
              <a:buFont typeface="Courier New" panose="02070309020205020404" pitchFamily="49" charset="0"/>
              <a:buChar char="o"/>
            </a:pPr>
            <a:r>
              <a:rPr lang="en-US" dirty="0"/>
              <a:t>Must earn 2.0/C grade or higher to receive transfer credit</a:t>
            </a:r>
          </a:p>
          <a:p>
            <a:pPr marL="800100" lvl="1" indent="-342900">
              <a:buFont typeface="Courier New" panose="02070309020205020404" pitchFamily="49" charset="0"/>
              <a:buChar char="o"/>
            </a:pPr>
            <a:r>
              <a:rPr lang="en-US" dirty="0"/>
              <a:t>Once transcript is applied to your academic record, the original course grade will be removed from your GPA (and </a:t>
            </a:r>
            <a:r>
              <a:rPr lang="en-US" dirty="0" err="1"/>
              <a:t>precore</a:t>
            </a:r>
            <a:r>
              <a:rPr lang="en-US" dirty="0"/>
              <a:t> GPA, if it is a </a:t>
            </a:r>
            <a:r>
              <a:rPr lang="en-US" dirty="0" err="1"/>
              <a:t>precore</a:t>
            </a:r>
            <a:r>
              <a:rPr lang="en-US" dirty="0"/>
              <a:t> course)</a:t>
            </a:r>
          </a:p>
          <a:p>
            <a:pPr marL="800100" lvl="1" indent="-342900">
              <a:buFont typeface="Courier New" panose="02070309020205020404" pitchFamily="49" charset="0"/>
              <a:buChar char="o"/>
            </a:pPr>
            <a:r>
              <a:rPr lang="en-US" dirty="0"/>
              <a:t>Grade from the other institution is not used in cumulative GPA calculation; see Slide 8 for how/when transfer course grades are used in the College </a:t>
            </a:r>
            <a:r>
              <a:rPr lang="en-US" dirty="0" err="1"/>
              <a:t>Precore</a:t>
            </a:r>
            <a:r>
              <a:rPr lang="en-US" dirty="0"/>
              <a:t> GPA </a:t>
            </a:r>
          </a:p>
          <a:p>
            <a:endParaRPr lang="en-US" sz="800" dirty="0"/>
          </a:p>
          <a:p>
            <a:pPr marL="342900" indent="-342900">
              <a:buFont typeface="Arial" pitchFamily="34" charset="0"/>
              <a:buChar char="•"/>
            </a:pPr>
            <a:r>
              <a:rPr lang="en-US" dirty="0"/>
              <a:t>Credit from </a:t>
            </a:r>
            <a:r>
              <a:rPr lang="en-US" b="1" dirty="0"/>
              <a:t>prior semester courses </a:t>
            </a:r>
            <a:r>
              <a:rPr lang="en-US" dirty="0"/>
              <a:t>must be reflected on your academic record as “accepted credit” by December 19. Unofficial documentation cannot be accepted.</a:t>
            </a:r>
          </a:p>
          <a:p>
            <a:endParaRPr lang="en-US" sz="800" dirty="0"/>
          </a:p>
          <a:p>
            <a:pPr marL="342900" indent="-342900">
              <a:buFont typeface="Arial" pitchFamily="34" charset="0"/>
              <a:buChar char="•"/>
            </a:pPr>
            <a:r>
              <a:rPr lang="en-US" dirty="0"/>
              <a:t>Declare current dual enrollment in the application system</a:t>
            </a:r>
          </a:p>
          <a:p>
            <a:pPr marL="800100" lvl="1" indent="-342900">
              <a:buFont typeface="Courier New" panose="02070309020205020404" pitchFamily="49" charset="0"/>
              <a:buChar char="o"/>
            </a:pPr>
            <a:r>
              <a:rPr lang="en-US" dirty="0"/>
              <a:t>Institution name, course code, credit number, semester end date</a:t>
            </a:r>
          </a:p>
          <a:p>
            <a:pPr marL="800100" lvl="1" indent="-342900">
              <a:buFont typeface="Courier New" panose="02070309020205020404" pitchFamily="49" charset="0"/>
              <a:buChar char="o"/>
            </a:pPr>
            <a:r>
              <a:rPr lang="en-US" dirty="0"/>
              <a:t>ONLY </a:t>
            </a:r>
            <a:r>
              <a:rPr lang="en-US" b="1" dirty="0"/>
              <a:t>NON-MSU</a:t>
            </a:r>
            <a:r>
              <a:rPr lang="en-US" dirty="0"/>
              <a:t> COURSES YOU ARE TAKING IN </a:t>
            </a:r>
            <a:r>
              <a:rPr lang="en-US" b="1" dirty="0"/>
              <a:t>FALL 2024</a:t>
            </a:r>
          </a:p>
          <a:p>
            <a:pPr marL="742950" lvl="1" indent="-285750">
              <a:buFont typeface="Courier New" panose="02070309020205020404" pitchFamily="49" charset="0"/>
              <a:buChar char="o"/>
            </a:pPr>
            <a:endParaRPr lang="en-US" sz="800" dirty="0"/>
          </a:p>
          <a:p>
            <a:endParaRPr lang="en-US" sz="800" dirty="0"/>
          </a:p>
          <a:p>
            <a:pPr lvl="1">
              <a:buSzPct val="75000"/>
            </a:pPr>
            <a:endParaRPr lang="en-US" sz="2400" dirty="0"/>
          </a:p>
        </p:txBody>
      </p:sp>
    </p:spTree>
    <p:extLst>
      <p:ext uri="{BB962C8B-B14F-4D97-AF65-F5344CB8AC3E}">
        <p14:creationId xmlns:p14="http://schemas.microsoft.com/office/powerpoint/2010/main" val="126899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449655"/>
            <a:ext cx="7848600" cy="707886"/>
          </a:xfrm>
          <a:prstGeom prst="rect">
            <a:avLst/>
          </a:prstGeom>
          <a:noFill/>
        </p:spPr>
        <p:txBody>
          <a:bodyPr wrap="square" rtlCol="0">
            <a:spAutoFit/>
          </a:bodyPr>
          <a:lstStyle/>
          <a:p>
            <a:pPr algn="ctr"/>
            <a:r>
              <a:rPr lang="en-US" sz="4000" dirty="0"/>
              <a:t>Admission Process Timeline</a:t>
            </a:r>
          </a:p>
        </p:txBody>
      </p:sp>
      <p:sp>
        <p:nvSpPr>
          <p:cNvPr id="7" name="TextBox 6"/>
          <p:cNvSpPr txBox="1"/>
          <p:nvPr/>
        </p:nvSpPr>
        <p:spPr>
          <a:xfrm>
            <a:off x="78463" y="1417638"/>
            <a:ext cx="8047653" cy="3477875"/>
          </a:xfrm>
          <a:prstGeom prst="rect">
            <a:avLst/>
          </a:prstGeom>
          <a:noFill/>
        </p:spPr>
        <p:txBody>
          <a:bodyPr wrap="square" rtlCol="0">
            <a:spAutoFit/>
          </a:bodyPr>
          <a:lstStyle/>
          <a:p>
            <a:pPr marL="342900" indent="-342900">
              <a:buFont typeface="Arial" panose="020B0604020202020204" pitchFamily="34" charset="0"/>
              <a:buChar char="•"/>
            </a:pPr>
            <a:r>
              <a:rPr lang="en-US" b="1" dirty="0"/>
              <a:t>Application Opens</a:t>
            </a:r>
            <a:r>
              <a:rPr lang="en-US" dirty="0"/>
              <a:t>: September 4, 2024</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b="1" dirty="0"/>
              <a:t>Deadline to Begin a New Application</a:t>
            </a:r>
            <a:r>
              <a:rPr lang="en-US" dirty="0"/>
              <a:t>: October 17, 2024</a:t>
            </a:r>
          </a:p>
          <a:p>
            <a:endParaRPr lang="en-US" sz="800" dirty="0"/>
          </a:p>
          <a:p>
            <a:pPr marL="342900" indent="-342900">
              <a:buFont typeface="Arial" panose="020B0604020202020204" pitchFamily="34" charset="0"/>
              <a:buChar char="•"/>
            </a:pPr>
            <a:r>
              <a:rPr lang="en-US" b="1" dirty="0"/>
              <a:t>Experiential Profile &amp; Case Study Deadline</a:t>
            </a:r>
            <a:r>
              <a:rPr lang="en-US" dirty="0"/>
              <a:t>: 5:00pm, October 17, 2024 (there is no “submit” button; applicants can edit their responses until the deadline)</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b="1" dirty="0"/>
              <a:t>Dual-Enrolled Course Documentation Deadline</a:t>
            </a:r>
            <a:r>
              <a:rPr lang="en-US" dirty="0"/>
              <a:t>: December 20, 2024, at 8:00pm (unofficial documentation submitted via email to </a:t>
            </a:r>
            <a:r>
              <a:rPr lang="en-US" dirty="0">
                <a:hlinkClick r:id="rId3"/>
              </a:rPr>
              <a:t>admissions@broad.msu.edu</a:t>
            </a:r>
            <a:r>
              <a:rPr lang="en-US" dirty="0"/>
              <a:t>) </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b="1" dirty="0"/>
              <a:t>Admission Decisions</a:t>
            </a:r>
            <a:r>
              <a:rPr lang="en-US" dirty="0"/>
              <a:t>: Notifications sent via Office of the Registrar’s Confidential Message January 3, 2025, after 5:00pm (ET).</a:t>
            </a:r>
          </a:p>
          <a:p>
            <a:pPr marL="342900" indent="-342900">
              <a:buFont typeface="Arial" panose="020B0604020202020204" pitchFamily="34" charset="0"/>
              <a:buChar char="•"/>
            </a:pPr>
            <a:endParaRPr lang="en-US" sz="800" dirty="0"/>
          </a:p>
          <a:p>
            <a:endParaRPr lang="en-US" b="1" i="1" dirty="0"/>
          </a:p>
          <a:p>
            <a:pPr algn="ctr"/>
            <a:r>
              <a:rPr lang="en-US" b="1" i="1" dirty="0"/>
              <a:t>Students will be admitted directly into the major of their choice.</a:t>
            </a:r>
          </a:p>
        </p:txBody>
      </p:sp>
    </p:spTree>
    <p:extLst>
      <p:ext uri="{BB962C8B-B14F-4D97-AF65-F5344CB8AC3E}">
        <p14:creationId xmlns:p14="http://schemas.microsoft.com/office/powerpoint/2010/main" val="1268999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449655"/>
            <a:ext cx="7848600" cy="707886"/>
          </a:xfrm>
          <a:prstGeom prst="rect">
            <a:avLst/>
          </a:prstGeom>
          <a:noFill/>
        </p:spPr>
        <p:txBody>
          <a:bodyPr wrap="square" rtlCol="0">
            <a:spAutoFit/>
          </a:bodyPr>
          <a:lstStyle/>
          <a:p>
            <a:pPr algn="ctr"/>
            <a:r>
              <a:rPr lang="en-US" sz="4000" dirty="0"/>
              <a:t>Transfer Credit</a:t>
            </a:r>
          </a:p>
        </p:txBody>
      </p:sp>
      <p:sp>
        <p:nvSpPr>
          <p:cNvPr id="7" name="TextBox 6"/>
          <p:cNvSpPr txBox="1"/>
          <p:nvPr/>
        </p:nvSpPr>
        <p:spPr>
          <a:xfrm>
            <a:off x="76200" y="1157541"/>
            <a:ext cx="7848600" cy="4616648"/>
          </a:xfrm>
          <a:prstGeom prst="rect">
            <a:avLst/>
          </a:prstGeom>
          <a:noFill/>
        </p:spPr>
        <p:txBody>
          <a:bodyPr wrap="square" rtlCol="0">
            <a:spAutoFit/>
          </a:bodyPr>
          <a:lstStyle/>
          <a:p>
            <a:pPr marL="342900" indent="-342900">
              <a:buFont typeface="Arial" pitchFamily="34" charset="0"/>
              <a:buChar char="•"/>
            </a:pPr>
            <a:r>
              <a:rPr lang="en-US" dirty="0"/>
              <a:t>Documentation of course completion with a transferrable grade must be submitted via email (</a:t>
            </a:r>
            <a:r>
              <a:rPr lang="en-US" dirty="0">
                <a:hlinkClick r:id="rId3"/>
              </a:rPr>
              <a:t>admissions@broad.msu.edu</a:t>
            </a:r>
            <a:r>
              <a:rPr lang="en-US" dirty="0"/>
              <a:t>) by 8:00pm, December 20.</a:t>
            </a:r>
          </a:p>
          <a:p>
            <a:pPr marL="800100" lvl="1" indent="-342900">
              <a:buFont typeface="Courier New" panose="02070309020205020404" pitchFamily="49" charset="0"/>
              <a:buChar char="o"/>
            </a:pPr>
            <a:r>
              <a:rPr lang="en-US" dirty="0"/>
              <a:t>Acceptable: Screenshot of final semester grade (like MSU’s SIS) or electronic unofficial transcript</a:t>
            </a:r>
          </a:p>
          <a:p>
            <a:pPr marL="800100" lvl="1" indent="-342900">
              <a:buFont typeface="Courier New" panose="02070309020205020404" pitchFamily="49" charset="0"/>
              <a:buChar char="o"/>
            </a:pPr>
            <a:r>
              <a:rPr lang="en-US" dirty="0"/>
              <a:t>Unacceptable: letters from instructors/school officials, semester progress grades, D2L-style gradebook screenshots</a:t>
            </a:r>
          </a:p>
          <a:p>
            <a:pPr marL="800100" lvl="1" indent="-342900">
              <a:buFont typeface="Courier New" panose="02070309020205020404" pitchFamily="49" charset="0"/>
              <a:buChar char="o"/>
            </a:pPr>
            <a:endParaRPr lang="en-US" sz="800" dirty="0"/>
          </a:p>
          <a:p>
            <a:pPr marL="342900" indent="-342900">
              <a:buFont typeface="Arial" panose="020B0604020202020204" pitchFamily="34" charset="0"/>
              <a:buChar char="•"/>
            </a:pPr>
            <a:r>
              <a:rPr lang="en-US" dirty="0"/>
              <a:t>Courses that end and/or grades that are not made available until after the December 20 deadline will not be considered in this semester’s admission decision process. Students who choose to complete courses that do not meet this deadline must apply in the next available application period. </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b="1" dirty="0"/>
              <a:t>Official</a:t>
            </a:r>
            <a:r>
              <a:rPr lang="en-US" dirty="0"/>
              <a:t> transcripts (showing final grades) must be sent to the Office of Admissions (NOT the Broad College).</a:t>
            </a:r>
          </a:p>
          <a:p>
            <a:pPr lvl="1"/>
            <a:endParaRPr lang="en-US" sz="800" dirty="0"/>
          </a:p>
          <a:p>
            <a:pPr lvl="1"/>
            <a:r>
              <a:rPr lang="en-US" sz="2000" i="1" dirty="0"/>
              <a:t>	</a:t>
            </a:r>
            <a:endParaRPr lang="en-US" sz="2400" dirty="0"/>
          </a:p>
          <a:p>
            <a:endParaRPr lang="en-US" sz="1000" dirty="0"/>
          </a:p>
          <a:p>
            <a:pPr lvl="1">
              <a:buSzPct val="75000"/>
            </a:pPr>
            <a:endParaRPr lang="en-US" sz="2400" dirty="0"/>
          </a:p>
        </p:txBody>
      </p:sp>
    </p:spTree>
    <p:extLst>
      <p:ext uri="{BB962C8B-B14F-4D97-AF65-F5344CB8AC3E}">
        <p14:creationId xmlns:p14="http://schemas.microsoft.com/office/powerpoint/2010/main" val="1268999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377894"/>
            <a:ext cx="7848600" cy="707886"/>
          </a:xfrm>
          <a:prstGeom prst="rect">
            <a:avLst/>
          </a:prstGeom>
          <a:noFill/>
        </p:spPr>
        <p:txBody>
          <a:bodyPr wrap="square" rtlCol="0">
            <a:spAutoFit/>
          </a:bodyPr>
          <a:lstStyle/>
          <a:p>
            <a:pPr algn="ctr"/>
            <a:r>
              <a:rPr lang="en-US" sz="4000" dirty="0"/>
              <a:t>Reapplying?</a:t>
            </a:r>
          </a:p>
        </p:txBody>
      </p:sp>
      <p:sp>
        <p:nvSpPr>
          <p:cNvPr id="7" name="TextBox 6"/>
          <p:cNvSpPr txBox="1"/>
          <p:nvPr/>
        </p:nvSpPr>
        <p:spPr>
          <a:xfrm>
            <a:off x="78463" y="914400"/>
            <a:ext cx="7848600" cy="5309146"/>
          </a:xfrm>
          <a:prstGeom prst="rect">
            <a:avLst/>
          </a:prstGeom>
          <a:noFill/>
        </p:spPr>
        <p:txBody>
          <a:bodyPr wrap="square" rtlCol="0">
            <a:spAutoFit/>
          </a:bodyPr>
          <a:lstStyle/>
          <a:p>
            <a:pPr marL="342900" indent="-342900">
              <a:buFont typeface="Arial" pitchFamily="34" charset="0"/>
              <a:buChar char="•"/>
            </a:pPr>
            <a:r>
              <a:rPr lang="en-US" sz="1500" dirty="0"/>
              <a:t>Improve your GPA</a:t>
            </a:r>
          </a:p>
          <a:p>
            <a:pPr marL="800100" lvl="1" indent="-342900">
              <a:buFont typeface="Courier New" panose="02070309020205020404" pitchFamily="49" charset="0"/>
              <a:buChar char="o"/>
            </a:pPr>
            <a:r>
              <a:rPr lang="en-US" sz="1500" dirty="0"/>
              <a:t>Maximize repeat courses, if applicable</a:t>
            </a:r>
          </a:p>
          <a:p>
            <a:pPr marL="800100" lvl="1" indent="-342900">
              <a:buFont typeface="Courier New" panose="02070309020205020404" pitchFamily="49" charset="0"/>
              <a:buChar char="o"/>
            </a:pPr>
            <a:r>
              <a:rPr lang="en-US" sz="1500" dirty="0"/>
              <a:t>Take a reasonable course load this semester to ensure maximum GPA improvement through high grades</a:t>
            </a:r>
          </a:p>
          <a:p>
            <a:pPr marL="800100" lvl="1" indent="-342900">
              <a:buFont typeface="Courier New" panose="02070309020205020404" pitchFamily="49" charset="0"/>
              <a:buChar char="o"/>
            </a:pPr>
            <a:r>
              <a:rPr lang="en-US" sz="1500" dirty="0"/>
              <a:t>Use academic support services (tutoring, workshops, help rooms, study sessions, office hours)</a:t>
            </a:r>
          </a:p>
          <a:p>
            <a:pPr marL="342900" indent="-342900">
              <a:buFont typeface="Arial" pitchFamily="34" charset="0"/>
              <a:buChar char="•"/>
            </a:pPr>
            <a:endParaRPr lang="en-US" sz="800" dirty="0"/>
          </a:p>
          <a:p>
            <a:pPr marL="342900" indent="-342900">
              <a:buFont typeface="Arial" pitchFamily="34" charset="0"/>
              <a:buChar char="•"/>
            </a:pPr>
            <a:r>
              <a:rPr lang="en-US" sz="1500" dirty="0"/>
              <a:t>Strengthen your non-academic factors</a:t>
            </a:r>
          </a:p>
          <a:p>
            <a:pPr marL="800100" lvl="1" indent="-342900">
              <a:buFont typeface="Courier New" panose="02070309020205020404" pitchFamily="49" charset="0"/>
              <a:buChar char="o"/>
            </a:pPr>
            <a:r>
              <a:rPr lang="en-US" sz="1500" dirty="0"/>
              <a:t>Use the resources outlined in this presentation</a:t>
            </a:r>
          </a:p>
          <a:p>
            <a:pPr marL="800100" lvl="1" indent="-342900">
              <a:buFont typeface="Courier New" panose="02070309020205020404" pitchFamily="49" charset="0"/>
              <a:buChar char="o"/>
            </a:pPr>
            <a:r>
              <a:rPr lang="en-US" sz="1500" dirty="0"/>
              <a:t>Proofread, proofread, proofread</a:t>
            </a:r>
          </a:p>
          <a:p>
            <a:pPr marL="342900" indent="-342900">
              <a:buFont typeface="Arial" pitchFamily="34" charset="0"/>
              <a:buChar char="•"/>
            </a:pPr>
            <a:endParaRPr lang="en-US" sz="800" dirty="0"/>
          </a:p>
          <a:p>
            <a:pPr marL="342900" indent="-342900">
              <a:buFont typeface="Arial" pitchFamily="34" charset="0"/>
              <a:buChar char="•"/>
            </a:pPr>
            <a:r>
              <a:rPr lang="en-US" sz="1500" dirty="0"/>
              <a:t>Remember that this is a different admission cycle, so non-academic factor ratings, average GPAs and admission point cut-offs will be different</a:t>
            </a:r>
          </a:p>
          <a:p>
            <a:endParaRPr lang="en-US" sz="800" dirty="0"/>
          </a:p>
          <a:p>
            <a:pPr marL="342900" indent="-342900">
              <a:buFont typeface="Arial" pitchFamily="34" charset="0"/>
              <a:buChar char="•"/>
            </a:pPr>
            <a:r>
              <a:rPr lang="en-US" sz="1500" b="1" dirty="0"/>
              <a:t>Do not expect the same score on the non-academic factors from one semester to the next. </a:t>
            </a:r>
            <a:r>
              <a:rPr lang="en-US" sz="1500" dirty="0"/>
              <a:t>The Broad College continues to refine the scoring process, and submissions are read competitively across the applicant pool. A small score difference, even for the same submission, is not unexpected.</a:t>
            </a:r>
          </a:p>
          <a:p>
            <a:pPr marL="342900" indent="-342900">
              <a:buFont typeface="Arial" pitchFamily="34" charset="0"/>
              <a:buChar char="•"/>
            </a:pPr>
            <a:endParaRPr lang="en-US" sz="800" dirty="0"/>
          </a:p>
          <a:p>
            <a:pPr marL="342900" indent="-342900">
              <a:buFont typeface="Arial" pitchFamily="34" charset="0"/>
              <a:buChar char="•"/>
            </a:pPr>
            <a:r>
              <a:rPr lang="en-US" sz="1500" dirty="0"/>
              <a:t>You must enter a new Experiential Profile &amp; Case Study THIS SEMESTER – responses from previous semesters are not saved, and scores from previous semesters will not be used.</a:t>
            </a:r>
          </a:p>
          <a:p>
            <a:pPr marL="800100" lvl="1" indent="-342900">
              <a:buFont typeface="Arial" pitchFamily="34" charset="0"/>
              <a:buChar char="•"/>
            </a:pPr>
            <a:endParaRPr lang="en-US" dirty="0"/>
          </a:p>
          <a:p>
            <a:endParaRPr lang="en-US" sz="1000" dirty="0"/>
          </a:p>
          <a:p>
            <a:pPr lvl="1">
              <a:buSzPct val="75000"/>
            </a:pPr>
            <a:endParaRPr lang="en-US" sz="2400" dirty="0"/>
          </a:p>
        </p:txBody>
      </p:sp>
    </p:spTree>
    <p:extLst>
      <p:ext uri="{BB962C8B-B14F-4D97-AF65-F5344CB8AC3E}">
        <p14:creationId xmlns:p14="http://schemas.microsoft.com/office/powerpoint/2010/main" val="1268999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526" y="306846"/>
            <a:ext cx="7848600" cy="707886"/>
          </a:xfrm>
          <a:prstGeom prst="rect">
            <a:avLst/>
          </a:prstGeom>
          <a:noFill/>
        </p:spPr>
        <p:txBody>
          <a:bodyPr wrap="square" rtlCol="0">
            <a:spAutoFit/>
          </a:bodyPr>
          <a:lstStyle/>
          <a:p>
            <a:pPr algn="ctr"/>
            <a:r>
              <a:rPr lang="en-US" sz="4000" dirty="0"/>
              <a:t>Myths and Urban Legends</a:t>
            </a:r>
          </a:p>
        </p:txBody>
      </p:sp>
      <p:sp>
        <p:nvSpPr>
          <p:cNvPr id="7" name="TextBox 6"/>
          <p:cNvSpPr txBox="1"/>
          <p:nvPr/>
        </p:nvSpPr>
        <p:spPr>
          <a:xfrm>
            <a:off x="-1" y="978518"/>
            <a:ext cx="8047653" cy="5278368"/>
          </a:xfrm>
          <a:prstGeom prst="rect">
            <a:avLst/>
          </a:prstGeom>
          <a:noFill/>
        </p:spPr>
        <p:txBody>
          <a:bodyPr wrap="square" rtlCol="0">
            <a:spAutoFit/>
          </a:bodyPr>
          <a:lstStyle/>
          <a:p>
            <a:pPr marL="342900" indent="-342900">
              <a:buFont typeface="Arial" panose="020B0604020202020204" pitchFamily="34" charset="0"/>
              <a:buChar char="•"/>
            </a:pPr>
            <a:r>
              <a:rPr lang="en-US" sz="1500" b="1" dirty="0"/>
              <a:t>You get extra points for attending an </a:t>
            </a:r>
            <a:r>
              <a:rPr lang="en-US" sz="1500" b="1" dirty="0" err="1"/>
              <a:t>infosession</a:t>
            </a:r>
            <a:r>
              <a:rPr lang="en-US" sz="1500" b="1" dirty="0"/>
              <a:t>, advising appointment, etc.</a:t>
            </a:r>
          </a:p>
          <a:p>
            <a:pPr marL="800100" lvl="1" indent="-342900">
              <a:buFont typeface="Arial" panose="020B0604020202020204" pitchFamily="34" charset="0"/>
              <a:buChar char="•"/>
            </a:pPr>
            <a:r>
              <a:rPr lang="en-US" sz="1500" dirty="0"/>
              <a:t>While we track attendance at such events, it is for planning purposes, and to document your attendance so we are aware of your level of exposure to the admission process. No points are associated – but it is in your best interest to be as informed as possible.</a:t>
            </a:r>
          </a:p>
          <a:p>
            <a:pPr marL="800100" lvl="1"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1500" b="1" dirty="0"/>
              <a:t>You can’t apply if you have more than 56 credits/have already applied once, twice, etc.</a:t>
            </a:r>
          </a:p>
          <a:p>
            <a:pPr marL="800100" lvl="1" indent="-342900">
              <a:buFont typeface="Arial" panose="020B0604020202020204" pitchFamily="34" charset="0"/>
              <a:buChar char="•"/>
            </a:pPr>
            <a:r>
              <a:rPr lang="en-US" sz="1500" dirty="0"/>
              <a:t>The Broad College does not limit access to the application based on credit total (once you meet the minimum application requirements), current major, or number of previous applications.</a:t>
            </a:r>
          </a:p>
          <a:p>
            <a:pPr marL="800100" lvl="1"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1500" b="1" dirty="0"/>
              <a:t>It’s easier to get admitted in _____ semester.</a:t>
            </a:r>
          </a:p>
          <a:p>
            <a:pPr marL="800100" lvl="1" indent="-342900">
              <a:buFont typeface="Arial" panose="020B0604020202020204" pitchFamily="34" charset="0"/>
              <a:buChar char="•"/>
            </a:pPr>
            <a:r>
              <a:rPr lang="en-US" sz="1500" dirty="0"/>
              <a:t>Both fall and spring semester applicant pools are very large and very competitive.</a:t>
            </a:r>
          </a:p>
          <a:p>
            <a:pPr marL="800100" lvl="1"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1500" b="1" dirty="0"/>
              <a:t>Only ___% of applicants are admitted.</a:t>
            </a:r>
          </a:p>
          <a:p>
            <a:pPr marL="800100" lvl="1" indent="-342900">
              <a:buFont typeface="Arial" panose="020B0604020202020204" pitchFamily="34" charset="0"/>
              <a:buChar char="•"/>
            </a:pPr>
            <a:r>
              <a:rPr lang="en-US" sz="1500" dirty="0"/>
              <a:t>The admit percentage varies each semester, dependent on the size of the applicant pool and the number of available seats. Previous semester admit percentages ranged from 34% to 54%.</a:t>
            </a:r>
          </a:p>
          <a:p>
            <a:pPr marL="800100" lvl="1" indent="-342900">
              <a:buFont typeface="Arial" panose="020B0604020202020204" pitchFamily="34" charset="0"/>
              <a:buChar char="•"/>
            </a:pPr>
            <a:endParaRPr lang="en-US" sz="800" dirty="0"/>
          </a:p>
          <a:p>
            <a:r>
              <a:rPr lang="en-US" sz="1500" i="1" dirty="0"/>
              <a:t>Seek advice from Broad advising staff regarding the admissions process. Changes to the criteria, requirements, scoring, and procedures occur periodically, and older students may not be aware of such updates, and so may be unknowingly giving you incorrect advice. </a:t>
            </a:r>
          </a:p>
          <a:p>
            <a:pPr marL="342900" indent="-342900">
              <a:buFont typeface="Arial" panose="020B0604020202020204" pitchFamily="34" charset="0"/>
              <a:buChar char="•"/>
            </a:pPr>
            <a:endParaRPr lang="en-US" sz="1600" dirty="0"/>
          </a:p>
          <a:p>
            <a:endParaRPr lang="en-US" sz="1000" dirty="0"/>
          </a:p>
          <a:p>
            <a:pPr lvl="1">
              <a:buSzPct val="75000"/>
            </a:pPr>
            <a:endParaRPr lang="en-US" sz="2400" dirty="0"/>
          </a:p>
        </p:txBody>
      </p:sp>
    </p:spTree>
    <p:extLst>
      <p:ext uri="{BB962C8B-B14F-4D97-AF65-F5344CB8AC3E}">
        <p14:creationId xmlns:p14="http://schemas.microsoft.com/office/powerpoint/2010/main" val="2440807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449655"/>
            <a:ext cx="7848600" cy="646331"/>
          </a:xfrm>
          <a:prstGeom prst="rect">
            <a:avLst/>
          </a:prstGeom>
          <a:noFill/>
        </p:spPr>
        <p:txBody>
          <a:bodyPr wrap="square" rtlCol="0">
            <a:spAutoFit/>
          </a:bodyPr>
          <a:lstStyle/>
          <a:p>
            <a:pPr algn="ctr"/>
            <a:r>
              <a:rPr lang="en-US" sz="3600" dirty="0"/>
              <a:t>Schedule Planning for Next Semester</a:t>
            </a:r>
          </a:p>
        </p:txBody>
      </p:sp>
      <p:sp>
        <p:nvSpPr>
          <p:cNvPr id="7" name="TextBox 6"/>
          <p:cNvSpPr txBox="1"/>
          <p:nvPr/>
        </p:nvSpPr>
        <p:spPr>
          <a:xfrm>
            <a:off x="78463" y="1031374"/>
            <a:ext cx="8001000" cy="6001643"/>
          </a:xfrm>
          <a:prstGeom prst="rect">
            <a:avLst/>
          </a:prstGeom>
          <a:noFill/>
        </p:spPr>
        <p:txBody>
          <a:bodyPr wrap="square" rtlCol="0">
            <a:spAutoFit/>
          </a:bodyPr>
          <a:lstStyle/>
          <a:p>
            <a:pPr marL="342900" indent="-342900">
              <a:buFont typeface="Arial" pitchFamily="34" charset="0"/>
              <a:buChar char="•"/>
            </a:pPr>
            <a:endParaRPr lang="en-US" sz="800" dirty="0"/>
          </a:p>
          <a:p>
            <a:pPr marL="342900" indent="-342900">
              <a:buFont typeface="Arial" pitchFamily="34" charset="0"/>
              <a:buChar char="•"/>
            </a:pPr>
            <a:r>
              <a:rPr lang="en-US" dirty="0"/>
              <a:t>Class Schedule Planning Session – October 23 via Zoom</a:t>
            </a:r>
          </a:p>
          <a:p>
            <a:pPr marL="800100" lvl="1" indent="-342900">
              <a:buFont typeface="Arial" pitchFamily="34" charset="0"/>
              <a:buChar char="•"/>
            </a:pPr>
            <a:r>
              <a:rPr lang="en-US" dirty="0"/>
              <a:t>Invitation sent to applicant list after application deadline</a:t>
            </a:r>
          </a:p>
          <a:p>
            <a:pPr marL="800100" lvl="1" indent="-342900">
              <a:buFont typeface="Arial" pitchFamily="34" charset="0"/>
              <a:buChar char="•"/>
            </a:pPr>
            <a:r>
              <a:rPr lang="en-US" dirty="0"/>
              <a:t>Overview of Business Core and general graduation requirements</a:t>
            </a:r>
          </a:p>
          <a:p>
            <a:pPr marL="800100" lvl="1" indent="-342900">
              <a:buFont typeface="Arial" pitchFamily="34" charset="0"/>
              <a:buChar char="•"/>
            </a:pPr>
            <a:r>
              <a:rPr lang="en-US" dirty="0"/>
              <a:t>Opportunity to request personalized Spring 2025 course plan</a:t>
            </a:r>
          </a:p>
          <a:p>
            <a:pPr lvl="1"/>
            <a:endParaRPr lang="en-US" sz="800" dirty="0"/>
          </a:p>
          <a:p>
            <a:pPr marL="342900" indent="-342900">
              <a:buFont typeface="Arial" pitchFamily="34" charset="0"/>
              <a:buChar char="•"/>
            </a:pPr>
            <a:r>
              <a:rPr lang="en-US" dirty="0"/>
              <a:t>When can I enroll in Broad-restricted courses?</a:t>
            </a:r>
          </a:p>
          <a:p>
            <a:pPr marL="800100" lvl="1" indent="-342900">
              <a:buFont typeface="Arial" pitchFamily="34" charset="0"/>
              <a:buChar char="•"/>
            </a:pPr>
            <a:r>
              <a:rPr lang="en-US" dirty="0"/>
              <a:t>As soon as you get the admission decision message (January 3 after 5pm)</a:t>
            </a:r>
          </a:p>
          <a:p>
            <a:pPr lvl="1"/>
            <a:endParaRPr lang="en-US" sz="800" dirty="0"/>
          </a:p>
          <a:p>
            <a:pPr marL="342900" indent="-342900">
              <a:buFont typeface="Arial" pitchFamily="34" charset="0"/>
              <a:buChar char="•"/>
            </a:pPr>
            <a:r>
              <a:rPr lang="en-US" dirty="0"/>
              <a:t>What do I enroll in </a:t>
            </a:r>
            <a:r>
              <a:rPr lang="en-US" b="1" dirty="0"/>
              <a:t>when my enrollment appointment opens </a:t>
            </a:r>
            <a:r>
              <a:rPr lang="en-US" dirty="0"/>
              <a:t>(before the admission decision)?</a:t>
            </a:r>
          </a:p>
          <a:p>
            <a:pPr marL="800100" lvl="1" indent="-342900">
              <a:buFont typeface="Arial" pitchFamily="34" charset="0"/>
              <a:buChar char="•"/>
            </a:pPr>
            <a:r>
              <a:rPr lang="en-US" dirty="0"/>
              <a:t>Enroll in courses you will take if you are not admitted to Broad</a:t>
            </a:r>
          </a:p>
          <a:p>
            <a:pPr marL="800100" lvl="1" indent="-342900">
              <a:buFont typeface="Arial" pitchFamily="34" charset="0"/>
              <a:buChar char="•"/>
            </a:pPr>
            <a:r>
              <a:rPr lang="en-US" dirty="0"/>
              <a:t>Explore majors outside Broad, meet with a University Advisor or advisors in specific majors (</a:t>
            </a:r>
            <a:r>
              <a:rPr lang="en-US" dirty="0">
                <a:hlinkClick r:id="rId3"/>
              </a:rPr>
              <a:t>advising.msu.edu/advising-by-college</a:t>
            </a:r>
            <a:r>
              <a:rPr lang="en-US" dirty="0"/>
              <a:t>) </a:t>
            </a:r>
          </a:p>
          <a:p>
            <a:pPr marL="800100" lvl="1" indent="-342900">
              <a:buFont typeface="Arial" pitchFamily="34" charset="0"/>
              <a:buChar char="•"/>
            </a:pPr>
            <a:r>
              <a:rPr lang="en-US" dirty="0"/>
              <a:t>DO NOT WAIT FOR THE ADMISSION DECISION TO ENROLL! It is easier to change your schedule to Broad courses than to start from scratch if you are not admitted.</a:t>
            </a:r>
          </a:p>
          <a:p>
            <a:pPr lvl="1"/>
            <a:endParaRPr lang="en-US" dirty="0"/>
          </a:p>
          <a:p>
            <a:pPr lvl="1"/>
            <a:endParaRPr lang="en-US" dirty="0"/>
          </a:p>
          <a:p>
            <a:pPr marL="285750" indent="-285750">
              <a:buFont typeface="Arial" panose="020B0604020202020204" pitchFamily="34" charset="0"/>
              <a:buChar char="•"/>
            </a:pPr>
            <a:endParaRPr lang="en-US" dirty="0"/>
          </a:p>
          <a:p>
            <a:pPr lvl="1"/>
            <a:r>
              <a:rPr lang="en-US" sz="2000" i="1" dirty="0"/>
              <a:t>	</a:t>
            </a:r>
            <a:endParaRPr lang="en-US" sz="2400" dirty="0"/>
          </a:p>
          <a:p>
            <a:endParaRPr lang="en-US" sz="1000" dirty="0"/>
          </a:p>
          <a:p>
            <a:pPr lvl="1">
              <a:buSzPct val="75000"/>
            </a:pPr>
            <a:endParaRPr lang="en-US" sz="2400" dirty="0"/>
          </a:p>
        </p:txBody>
      </p:sp>
    </p:spTree>
    <p:extLst>
      <p:ext uri="{BB962C8B-B14F-4D97-AF65-F5344CB8AC3E}">
        <p14:creationId xmlns:p14="http://schemas.microsoft.com/office/powerpoint/2010/main" val="4090814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609600"/>
            <a:ext cx="8001000" cy="4893647"/>
          </a:xfrm>
          <a:prstGeom prst="rect">
            <a:avLst/>
          </a:prstGeom>
          <a:noFill/>
        </p:spPr>
        <p:txBody>
          <a:bodyPr wrap="square" rtlCol="0">
            <a:spAutoFit/>
          </a:bodyPr>
          <a:lstStyle/>
          <a:p>
            <a:pPr algn="ctr"/>
            <a:r>
              <a:rPr lang="en-US" sz="4000" dirty="0"/>
              <a:t>Questions?</a:t>
            </a:r>
          </a:p>
          <a:p>
            <a:pPr algn="ctr"/>
            <a:endParaRPr lang="en-US" sz="2400" dirty="0"/>
          </a:p>
          <a:p>
            <a:pPr algn="ctr"/>
            <a:r>
              <a:rPr lang="en-US" sz="2400" dirty="0"/>
              <a:t>Read the FAQ sections</a:t>
            </a:r>
          </a:p>
          <a:p>
            <a:pPr algn="ctr"/>
            <a:r>
              <a:rPr lang="en-US" sz="2400" b="1" dirty="0">
                <a:solidFill>
                  <a:srgbClr val="00B050"/>
                </a:solidFill>
              </a:rPr>
              <a:t>broad.msu.edu/undergraduate/admissions/secondary/</a:t>
            </a:r>
          </a:p>
          <a:p>
            <a:pPr algn="ctr"/>
            <a:endParaRPr lang="en-US" sz="2400" dirty="0"/>
          </a:p>
          <a:p>
            <a:pPr algn="ctr"/>
            <a:r>
              <a:rPr lang="en-US" sz="2400" dirty="0"/>
              <a:t>Broad admissions email</a:t>
            </a:r>
          </a:p>
          <a:p>
            <a:pPr algn="ctr"/>
            <a:r>
              <a:rPr lang="en-US" sz="2400" b="1" dirty="0">
                <a:solidFill>
                  <a:srgbClr val="00B050"/>
                </a:solidFill>
              </a:rPr>
              <a:t>admissions@broad.msu.edu</a:t>
            </a:r>
          </a:p>
          <a:p>
            <a:pPr algn="ctr"/>
            <a:endParaRPr lang="en-US" sz="2400" b="1" dirty="0">
              <a:solidFill>
                <a:srgbClr val="00B050"/>
              </a:solidFill>
            </a:endParaRPr>
          </a:p>
          <a:p>
            <a:pPr algn="ctr"/>
            <a:r>
              <a:rPr lang="en-US" sz="2400" dirty="0"/>
              <a:t>Broad advising email</a:t>
            </a:r>
          </a:p>
          <a:p>
            <a:pPr algn="ctr"/>
            <a:r>
              <a:rPr lang="en-US" sz="2400" b="1" dirty="0">
                <a:solidFill>
                  <a:srgbClr val="00B050"/>
                </a:solidFill>
              </a:rPr>
              <a:t>undergrad@broad.msu.edu</a:t>
            </a:r>
          </a:p>
          <a:p>
            <a:pPr algn="ctr"/>
            <a:endParaRPr lang="en-US" sz="2400" b="1" dirty="0">
              <a:solidFill>
                <a:srgbClr val="00B050"/>
              </a:solidFill>
            </a:endParaRPr>
          </a:p>
          <a:p>
            <a:pPr algn="ctr"/>
            <a:endParaRPr lang="en-US" sz="3200" dirty="0"/>
          </a:p>
        </p:txBody>
      </p:sp>
    </p:spTree>
    <p:extLst>
      <p:ext uri="{BB962C8B-B14F-4D97-AF65-F5344CB8AC3E}">
        <p14:creationId xmlns:p14="http://schemas.microsoft.com/office/powerpoint/2010/main" val="126899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449655"/>
            <a:ext cx="7848600" cy="600164"/>
          </a:xfrm>
          <a:prstGeom prst="rect">
            <a:avLst/>
          </a:prstGeom>
          <a:noFill/>
        </p:spPr>
        <p:txBody>
          <a:bodyPr wrap="square" rtlCol="0">
            <a:spAutoFit/>
          </a:bodyPr>
          <a:lstStyle/>
          <a:p>
            <a:pPr algn="ctr"/>
            <a:r>
              <a:rPr lang="en-US" sz="3300" dirty="0"/>
              <a:t>What Does “Competitive Admission” Mean?</a:t>
            </a:r>
          </a:p>
        </p:txBody>
      </p:sp>
      <p:sp>
        <p:nvSpPr>
          <p:cNvPr id="7" name="TextBox 6"/>
          <p:cNvSpPr txBox="1"/>
          <p:nvPr/>
        </p:nvSpPr>
        <p:spPr>
          <a:xfrm>
            <a:off x="78463" y="1189728"/>
            <a:ext cx="7848600" cy="5847755"/>
          </a:xfrm>
          <a:prstGeom prst="rect">
            <a:avLst/>
          </a:prstGeom>
          <a:noFill/>
        </p:spPr>
        <p:txBody>
          <a:bodyPr wrap="square" rtlCol="0">
            <a:spAutoFit/>
          </a:bodyPr>
          <a:lstStyle/>
          <a:p>
            <a:pPr marL="342900" indent="-342900">
              <a:buFont typeface="Arial" panose="020B0604020202020204" pitchFamily="34" charset="0"/>
              <a:buChar char="•"/>
            </a:pPr>
            <a:r>
              <a:rPr lang="en-US" sz="2000" dirty="0"/>
              <a:t>Admission to Broad is competitive, and seats are limited</a:t>
            </a:r>
          </a:p>
          <a:p>
            <a:pPr marL="342900" indent="-342900">
              <a:buFont typeface="Arial" panose="020B0604020202020204" pitchFamily="34" charset="0"/>
              <a:buChar char="•"/>
            </a:pPr>
            <a:r>
              <a:rPr lang="en-US" sz="2000" dirty="0"/>
              <a:t>Competitiveness of admission is determined by the pool of applicants and varies each semester.</a:t>
            </a:r>
          </a:p>
          <a:p>
            <a:pPr marL="342900" indent="-342900">
              <a:buFont typeface="Arial" panose="020B0604020202020204" pitchFamily="34" charset="0"/>
              <a:buChar char="•"/>
            </a:pPr>
            <a:r>
              <a:rPr lang="en-US" sz="2000" dirty="0"/>
              <a:t>Factors impacting competitiveness that are OUTSIDE of your control:</a:t>
            </a:r>
          </a:p>
          <a:p>
            <a:pPr marL="800100" lvl="1" indent="-342900">
              <a:buFont typeface="Arial" panose="020B0604020202020204" pitchFamily="34" charset="0"/>
              <a:buChar char="•"/>
            </a:pPr>
            <a:r>
              <a:rPr lang="en-US" sz="2000" dirty="0"/>
              <a:t>Size of overall applicant pool</a:t>
            </a:r>
          </a:p>
          <a:p>
            <a:pPr marL="800100" lvl="1" indent="-342900">
              <a:buFont typeface="Arial" panose="020B0604020202020204" pitchFamily="34" charset="0"/>
              <a:buChar char="•"/>
            </a:pPr>
            <a:r>
              <a:rPr lang="en-US" sz="2000" dirty="0"/>
              <a:t>Academic competitiveness of overall applicant pool</a:t>
            </a:r>
          </a:p>
          <a:p>
            <a:pPr marL="800100" lvl="1" indent="-342900">
              <a:buFont typeface="Arial" panose="020B0604020202020204" pitchFamily="34" charset="0"/>
              <a:buChar char="•"/>
            </a:pPr>
            <a:r>
              <a:rPr lang="en-US" sz="2000" dirty="0"/>
              <a:t>Number of available seats (determined at the end of each admission period just prior to admission decisions)</a:t>
            </a:r>
          </a:p>
          <a:p>
            <a:pPr marL="800100" lvl="1" indent="-342900">
              <a:buFont typeface="Arial" panose="020B0604020202020204" pitchFamily="34" charset="0"/>
              <a:buChar char="•"/>
            </a:pPr>
            <a:r>
              <a:rPr lang="en-US" sz="2000" dirty="0"/>
              <a:t>Final minimum score required for admission this semester</a:t>
            </a:r>
          </a:p>
          <a:p>
            <a:pPr marL="342900" indent="-342900">
              <a:buFont typeface="Arial" panose="020B0604020202020204" pitchFamily="34" charset="0"/>
              <a:buChar char="•"/>
            </a:pPr>
            <a:r>
              <a:rPr lang="en-US" sz="2000" dirty="0"/>
              <a:t>Factors impacting competitiveness that are WITHIN your control:</a:t>
            </a:r>
          </a:p>
          <a:p>
            <a:pPr marL="800100" lvl="1" indent="-342900">
              <a:buFont typeface="Arial" panose="020B0604020202020204" pitchFamily="34" charset="0"/>
              <a:buChar char="•"/>
            </a:pPr>
            <a:r>
              <a:rPr lang="en-US" sz="2000" dirty="0"/>
              <a:t>Your academic performance/grades</a:t>
            </a:r>
          </a:p>
          <a:p>
            <a:pPr marL="800100" lvl="1" indent="-342900">
              <a:buFont typeface="Arial" panose="020B0604020202020204" pitchFamily="34" charset="0"/>
              <a:buChar char="•"/>
            </a:pPr>
            <a:r>
              <a:rPr lang="en-US" sz="2000" dirty="0"/>
              <a:t>Your use of available resources to learn about and prepare for the non-academic parts of the application</a:t>
            </a:r>
          </a:p>
          <a:p>
            <a:pPr marL="800100" lvl="1" indent="-342900">
              <a:buFont typeface="Arial" panose="020B0604020202020204" pitchFamily="34" charset="0"/>
              <a:buChar char="•"/>
            </a:pPr>
            <a:endParaRPr lang="en-US" sz="2200" dirty="0"/>
          </a:p>
          <a:p>
            <a:pPr lvl="1"/>
            <a:endParaRPr lang="en-US" sz="2400" dirty="0"/>
          </a:p>
          <a:p>
            <a:endParaRPr lang="en-US" sz="1000" dirty="0"/>
          </a:p>
          <a:p>
            <a:pPr marL="800100" lvl="1" indent="-342900">
              <a:buSzPct val="75000"/>
              <a:buFont typeface="Courier New" pitchFamily="49" charset="0"/>
              <a:buChar char="o"/>
            </a:pPr>
            <a:endParaRPr lang="en-US" sz="2400" dirty="0"/>
          </a:p>
          <a:p>
            <a:endParaRPr lang="en-US" sz="1000" dirty="0"/>
          </a:p>
          <a:p>
            <a:pPr lvl="1">
              <a:buSzPct val="75000"/>
            </a:pPr>
            <a:endParaRPr lang="en-US" sz="2400" dirty="0"/>
          </a:p>
        </p:txBody>
      </p:sp>
    </p:spTree>
    <p:extLst>
      <p:ext uri="{BB962C8B-B14F-4D97-AF65-F5344CB8AC3E}">
        <p14:creationId xmlns:p14="http://schemas.microsoft.com/office/powerpoint/2010/main" val="1829310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449655"/>
            <a:ext cx="7848600" cy="600164"/>
          </a:xfrm>
          <a:prstGeom prst="rect">
            <a:avLst/>
          </a:prstGeom>
          <a:noFill/>
        </p:spPr>
        <p:txBody>
          <a:bodyPr wrap="square" rtlCol="0">
            <a:spAutoFit/>
          </a:bodyPr>
          <a:lstStyle/>
          <a:p>
            <a:pPr algn="ctr"/>
            <a:r>
              <a:rPr lang="en-US" sz="3300" dirty="0"/>
              <a:t>What Does “Competitive Admission” Mean?</a:t>
            </a:r>
          </a:p>
        </p:txBody>
      </p:sp>
      <p:sp>
        <p:nvSpPr>
          <p:cNvPr id="7" name="TextBox 6"/>
          <p:cNvSpPr txBox="1"/>
          <p:nvPr/>
        </p:nvSpPr>
        <p:spPr>
          <a:xfrm>
            <a:off x="78463" y="1189728"/>
            <a:ext cx="7848600" cy="5232202"/>
          </a:xfrm>
          <a:prstGeom prst="rect">
            <a:avLst/>
          </a:prstGeom>
          <a:noFill/>
        </p:spPr>
        <p:txBody>
          <a:bodyPr wrap="square" rtlCol="0">
            <a:spAutoFit/>
          </a:bodyPr>
          <a:lstStyle/>
          <a:p>
            <a:pPr marL="342900" indent="-342900">
              <a:buFont typeface="Arial" panose="020B0604020202020204" pitchFamily="34" charset="0"/>
              <a:buChar char="•"/>
            </a:pPr>
            <a:r>
              <a:rPr lang="en-US" sz="2200" dirty="0"/>
              <a:t>Maximum point totals for each admission factor:</a:t>
            </a:r>
          </a:p>
          <a:p>
            <a:pPr marL="800100" lvl="1" indent="-342900">
              <a:buFont typeface="Arial" panose="020B0604020202020204" pitchFamily="34" charset="0"/>
              <a:buChar char="•"/>
            </a:pPr>
            <a:r>
              <a:rPr lang="en-US" sz="2200" dirty="0"/>
              <a:t>Cumulative GPA: 60</a:t>
            </a:r>
          </a:p>
          <a:p>
            <a:pPr marL="800100" lvl="1" indent="-342900">
              <a:buFont typeface="Arial" panose="020B0604020202020204" pitchFamily="34" charset="0"/>
              <a:buChar char="•"/>
            </a:pPr>
            <a:r>
              <a:rPr lang="en-US" sz="2200" dirty="0"/>
              <a:t>College Precore GPA: 60</a:t>
            </a:r>
          </a:p>
          <a:p>
            <a:pPr marL="800100" lvl="1" indent="-342900">
              <a:buFont typeface="Arial" panose="020B0604020202020204" pitchFamily="34" charset="0"/>
              <a:buChar char="•"/>
            </a:pPr>
            <a:r>
              <a:rPr lang="en-US" sz="2200" dirty="0"/>
              <a:t>Experiential Profile: 30</a:t>
            </a:r>
          </a:p>
          <a:p>
            <a:pPr marL="800100" lvl="1" indent="-342900">
              <a:buFont typeface="Arial" panose="020B0604020202020204" pitchFamily="34" charset="0"/>
              <a:buChar char="•"/>
            </a:pPr>
            <a:r>
              <a:rPr lang="en-US" sz="2200" dirty="0"/>
              <a:t>Case Study: 24</a:t>
            </a:r>
          </a:p>
          <a:p>
            <a:pPr lvl="1"/>
            <a:r>
              <a:rPr lang="en-US" sz="2200" dirty="0"/>
              <a:t>TOTAL: 174</a:t>
            </a:r>
          </a:p>
          <a:p>
            <a:endParaRPr lang="en-US" sz="2200" dirty="0"/>
          </a:p>
          <a:p>
            <a:pPr marL="342900" indent="-342900">
              <a:buFont typeface="Arial" panose="020B0604020202020204" pitchFamily="34" charset="0"/>
              <a:buChar char="•"/>
            </a:pPr>
            <a:r>
              <a:rPr lang="en-US" sz="2200" dirty="0"/>
              <a:t>Spring 2024 minimum score required for admission: 157 (out of 172)</a:t>
            </a:r>
          </a:p>
          <a:p>
            <a:pPr marL="800100" lvl="1" indent="-342900">
              <a:buFont typeface="Arial" panose="020B0604020202020204" pitchFamily="34" charset="0"/>
              <a:buChar char="•"/>
            </a:pPr>
            <a:r>
              <a:rPr lang="en-US" sz="2200" dirty="0"/>
              <a:t>This is NOT a guaranteed admissible score for future semesters.</a:t>
            </a:r>
          </a:p>
          <a:p>
            <a:pPr lvl="1"/>
            <a:endParaRPr lang="en-US" sz="2400" dirty="0"/>
          </a:p>
          <a:p>
            <a:endParaRPr lang="en-US" sz="1000" dirty="0"/>
          </a:p>
          <a:p>
            <a:pPr marL="800100" lvl="1" indent="-342900">
              <a:buSzPct val="75000"/>
              <a:buFont typeface="Courier New" pitchFamily="49" charset="0"/>
              <a:buChar char="o"/>
            </a:pPr>
            <a:endParaRPr lang="en-US" sz="2400" dirty="0"/>
          </a:p>
          <a:p>
            <a:endParaRPr lang="en-US" sz="1000" dirty="0"/>
          </a:p>
          <a:p>
            <a:pPr lvl="1">
              <a:buSzPct val="75000"/>
            </a:pPr>
            <a:endParaRPr lang="en-US" sz="2400" dirty="0"/>
          </a:p>
        </p:txBody>
      </p:sp>
    </p:spTree>
    <p:extLst>
      <p:ext uri="{BB962C8B-B14F-4D97-AF65-F5344CB8AC3E}">
        <p14:creationId xmlns:p14="http://schemas.microsoft.com/office/powerpoint/2010/main" val="411509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2603" y="269925"/>
            <a:ext cx="7848600" cy="707886"/>
          </a:xfrm>
          <a:prstGeom prst="rect">
            <a:avLst/>
          </a:prstGeom>
          <a:noFill/>
        </p:spPr>
        <p:txBody>
          <a:bodyPr wrap="square" rtlCol="0">
            <a:spAutoFit/>
          </a:bodyPr>
          <a:lstStyle/>
          <a:p>
            <a:pPr algn="ctr"/>
            <a:r>
              <a:rPr lang="en-US" sz="4000" dirty="0"/>
              <a:t>Academic Factors</a:t>
            </a:r>
          </a:p>
        </p:txBody>
      </p:sp>
      <p:sp>
        <p:nvSpPr>
          <p:cNvPr id="7" name="TextBox 6"/>
          <p:cNvSpPr txBox="1"/>
          <p:nvPr/>
        </p:nvSpPr>
        <p:spPr>
          <a:xfrm>
            <a:off x="92603" y="977811"/>
            <a:ext cx="7848600" cy="5293757"/>
          </a:xfrm>
          <a:prstGeom prst="rect">
            <a:avLst/>
          </a:prstGeom>
          <a:noFill/>
        </p:spPr>
        <p:txBody>
          <a:bodyPr wrap="square" rtlCol="0">
            <a:spAutoFit/>
          </a:bodyPr>
          <a:lstStyle/>
          <a:p>
            <a:pPr marL="342900" indent="-342900">
              <a:buFont typeface="Arial" panose="020B0604020202020204" pitchFamily="34" charset="0"/>
              <a:buChar char="•"/>
            </a:pPr>
            <a:r>
              <a:rPr lang="en-US" sz="2000" dirty="0"/>
              <a:t>Completion of 28 credits (minimum)</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Completion of CSE 102</a:t>
            </a:r>
          </a:p>
          <a:p>
            <a:endParaRPr lang="en-US" sz="800" dirty="0"/>
          </a:p>
          <a:p>
            <a:pPr marL="342900" indent="-342900">
              <a:buFont typeface="Arial" pitchFamily="34" charset="0"/>
              <a:buChar char="•"/>
            </a:pPr>
            <a:r>
              <a:rPr lang="en-US" sz="2000" dirty="0"/>
              <a:t>Cumulative GPA (only MSU grades are used) </a:t>
            </a:r>
          </a:p>
          <a:p>
            <a:pPr lvl="1">
              <a:buSzPct val="75000"/>
            </a:pPr>
            <a:endParaRPr lang="en-US" sz="800" dirty="0"/>
          </a:p>
          <a:p>
            <a:pPr marL="342900" indent="-342900">
              <a:buFont typeface="Arial" pitchFamily="34" charset="0"/>
              <a:buChar char="•"/>
            </a:pPr>
            <a:r>
              <a:rPr lang="en-US" sz="2000" dirty="0"/>
              <a:t>College Precore GPA</a:t>
            </a:r>
          </a:p>
          <a:p>
            <a:pPr marL="800100" lvl="1" indent="-342900">
              <a:buSzPct val="75000"/>
              <a:buFont typeface="Courier New" pitchFamily="49" charset="0"/>
              <a:buChar char="o"/>
            </a:pPr>
            <a:r>
              <a:rPr lang="en-US" sz="2000" dirty="0"/>
              <a:t>STT 200/201/315</a:t>
            </a:r>
          </a:p>
          <a:p>
            <a:pPr marL="800100" lvl="1" indent="-342900">
              <a:buSzPct val="75000"/>
              <a:buFont typeface="Courier New" pitchFamily="49" charset="0"/>
              <a:buChar char="o"/>
            </a:pPr>
            <a:r>
              <a:rPr lang="en-US" sz="2000" dirty="0"/>
              <a:t>Tier 1 Writing Course (WRA 101)</a:t>
            </a:r>
          </a:p>
          <a:p>
            <a:pPr marL="800100" lvl="1" indent="-342900">
              <a:buSzPct val="75000"/>
              <a:buFont typeface="Courier New" pitchFamily="49" charset="0"/>
              <a:buChar char="o"/>
            </a:pPr>
            <a:r>
              <a:rPr lang="en-US" sz="2000" dirty="0"/>
              <a:t>EC 201 and/or EC 202</a:t>
            </a:r>
          </a:p>
          <a:p>
            <a:pPr lvl="1">
              <a:buSzPct val="75000"/>
            </a:pPr>
            <a:r>
              <a:rPr lang="en-US" sz="2000" i="1" dirty="0"/>
              <a:t>CSE 102 is </a:t>
            </a:r>
            <a:r>
              <a:rPr lang="en-US" sz="2000" b="1" i="1" u="sng" dirty="0"/>
              <a:t>NOT</a:t>
            </a:r>
            <a:r>
              <a:rPr lang="en-US" sz="2000" i="1" dirty="0"/>
              <a:t> calculated into the College Precore GPA</a:t>
            </a:r>
          </a:p>
          <a:p>
            <a:pPr marL="800100" lvl="1" indent="-342900">
              <a:buSzPct val="75000"/>
              <a:buFont typeface="Courier New" pitchFamily="49" charset="0"/>
              <a:buChar char="o"/>
            </a:pPr>
            <a:endParaRPr lang="en-US" sz="800" i="1" dirty="0"/>
          </a:p>
          <a:p>
            <a:pPr marL="342900" indent="-342900">
              <a:buFont typeface="Arial" pitchFamily="34" charset="0"/>
              <a:buChar char="•"/>
            </a:pPr>
            <a:r>
              <a:rPr lang="en-US" sz="2000" dirty="0"/>
              <a:t>Cumulative GPA and College Precore GPA equally weighted</a:t>
            </a:r>
          </a:p>
          <a:p>
            <a:pPr marL="800100" lvl="1" indent="-342900">
              <a:buSzPct val="75000"/>
              <a:buFont typeface="Courier New" pitchFamily="49" charset="0"/>
              <a:buChar char="o"/>
            </a:pPr>
            <a:r>
              <a:rPr lang="en-US" sz="2000" dirty="0"/>
              <a:t>60 points maximum for each</a:t>
            </a:r>
          </a:p>
          <a:p>
            <a:pPr marL="800100" lvl="1" indent="-342900">
              <a:buSzPct val="75000"/>
              <a:buFont typeface="Courier New" pitchFamily="49" charset="0"/>
              <a:buChar char="o"/>
            </a:pPr>
            <a:endParaRPr lang="en-US" sz="800" dirty="0"/>
          </a:p>
          <a:p>
            <a:pPr marL="342900" indent="-342900">
              <a:buSzPct val="75000"/>
              <a:buFont typeface="Arial" panose="020B0604020202020204" pitchFamily="34" charset="0"/>
              <a:buChar char="•"/>
            </a:pPr>
            <a:r>
              <a:rPr lang="en-US" sz="2000" dirty="0"/>
              <a:t>Apply DURING the semester in which you will complete the academic requirements</a:t>
            </a:r>
          </a:p>
          <a:p>
            <a:pPr marL="800100" lvl="1" indent="-342900">
              <a:buSzPct val="75000"/>
              <a:buFont typeface="Courier New" pitchFamily="49" charset="0"/>
              <a:buChar char="o"/>
            </a:pPr>
            <a:endParaRPr lang="en-US" sz="2400" dirty="0"/>
          </a:p>
          <a:p>
            <a:endParaRPr lang="en-US" sz="1000" dirty="0"/>
          </a:p>
          <a:p>
            <a:pPr lvl="1">
              <a:buSzPct val="75000"/>
            </a:pPr>
            <a:endParaRPr lang="en-US" sz="2400" dirty="0"/>
          </a:p>
        </p:txBody>
      </p:sp>
    </p:spTree>
    <p:extLst>
      <p:ext uri="{BB962C8B-B14F-4D97-AF65-F5344CB8AC3E}">
        <p14:creationId xmlns:p14="http://schemas.microsoft.com/office/powerpoint/2010/main" val="557215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171804"/>
            <a:ext cx="7848600" cy="707886"/>
          </a:xfrm>
          <a:prstGeom prst="rect">
            <a:avLst/>
          </a:prstGeom>
          <a:noFill/>
        </p:spPr>
        <p:txBody>
          <a:bodyPr wrap="square" rtlCol="0">
            <a:spAutoFit/>
          </a:bodyPr>
          <a:lstStyle/>
          <a:p>
            <a:pPr algn="ctr"/>
            <a:r>
              <a:rPr lang="en-US" sz="4000" dirty="0"/>
              <a:t>Academic Factors</a:t>
            </a:r>
          </a:p>
        </p:txBody>
      </p:sp>
      <p:sp>
        <p:nvSpPr>
          <p:cNvPr id="7" name="TextBox 6"/>
          <p:cNvSpPr txBox="1"/>
          <p:nvPr/>
        </p:nvSpPr>
        <p:spPr>
          <a:xfrm>
            <a:off x="78463" y="731837"/>
            <a:ext cx="7848600" cy="5601533"/>
          </a:xfrm>
          <a:prstGeom prst="rect">
            <a:avLst/>
          </a:prstGeom>
          <a:noFill/>
        </p:spPr>
        <p:txBody>
          <a:bodyPr wrap="square" rtlCol="0">
            <a:spAutoFit/>
          </a:bodyPr>
          <a:lstStyle/>
          <a:p>
            <a:pPr marL="342900" indent="-342900">
              <a:buFont typeface="Arial" panose="020B0604020202020204" pitchFamily="34" charset="0"/>
              <a:buChar char="•"/>
            </a:pPr>
            <a:r>
              <a:rPr lang="en-US" sz="2000" dirty="0"/>
              <a:t>I took both EC 201 &amp; 202; which EC grade will be used?</a:t>
            </a:r>
          </a:p>
          <a:p>
            <a:pPr marL="800100" lvl="1" indent="-342900">
              <a:buFont typeface="Courier New" panose="02070309020205020404" pitchFamily="49" charset="0"/>
              <a:buChar char="o"/>
            </a:pPr>
            <a:r>
              <a:rPr lang="en-US" sz="1600" dirty="0"/>
              <a:t>If both EC courses are completed, both courses/grades will be factored into the College Precore GPA per the formula for Transfer College Precore Courses (next slide).</a:t>
            </a:r>
          </a:p>
          <a:p>
            <a:pPr marL="800100" lvl="1" indent="-342900">
              <a:buFont typeface="Courier New" panose="02070309020205020404" pitchFamily="49" charset="0"/>
              <a:buChar char="o"/>
            </a:pPr>
            <a:endParaRPr lang="en-US" sz="800" dirty="0"/>
          </a:p>
          <a:p>
            <a:pPr marL="342900" indent="-342900">
              <a:buFont typeface="Arial" pitchFamily="34" charset="0"/>
              <a:buChar char="•"/>
            </a:pPr>
            <a:r>
              <a:rPr lang="en-US" sz="2000" dirty="0"/>
              <a:t>I took both STT 200 &amp; 201; which grade will be used?</a:t>
            </a:r>
          </a:p>
          <a:p>
            <a:pPr marL="800100" lvl="1" indent="-342900">
              <a:buFont typeface="Courier New" panose="02070309020205020404" pitchFamily="49" charset="0"/>
              <a:buChar char="o"/>
            </a:pPr>
            <a:r>
              <a:rPr lang="en-US" sz="1600" dirty="0"/>
              <a:t>The first chronological grade earned in a </a:t>
            </a:r>
            <a:r>
              <a:rPr lang="en-US" sz="1600" dirty="0" err="1"/>
              <a:t>precore</a:t>
            </a:r>
            <a:r>
              <a:rPr lang="en-US" sz="1600" dirty="0"/>
              <a:t> course will be used (substitute course grades completed later cannot be used).</a:t>
            </a:r>
          </a:p>
          <a:p>
            <a:pPr marL="1257300" lvl="2" indent="-342900">
              <a:buFont typeface="Arial" panose="020B0604020202020204" pitchFamily="34" charset="0"/>
              <a:buChar char="•"/>
            </a:pPr>
            <a:r>
              <a:rPr lang="en-US" sz="1600" dirty="0"/>
              <a:t>Example: Spring 2024 grade in STT 201 cannot replace the Fall 2023 grade in STT 200</a:t>
            </a:r>
          </a:p>
          <a:p>
            <a:pPr marL="1257300" lvl="2" indent="-342900">
              <a:buFont typeface="Arial" panose="020B0604020202020204" pitchFamily="34" charset="0"/>
              <a:buChar char="•"/>
            </a:pPr>
            <a:endParaRPr lang="en-US" sz="800" dirty="0"/>
          </a:p>
          <a:p>
            <a:pPr marL="342900" indent="-342900">
              <a:buFont typeface="Arial" pitchFamily="34" charset="0"/>
              <a:buChar char="•"/>
            </a:pPr>
            <a:r>
              <a:rPr lang="en-US" sz="2000" dirty="0"/>
              <a:t>One or more of my grades is S/NS or CR-NC. How will that be considered?</a:t>
            </a:r>
          </a:p>
          <a:p>
            <a:pPr marL="800100" lvl="1" indent="-342900">
              <a:buFont typeface="Courier New" panose="02070309020205020404" pitchFamily="49" charset="0"/>
              <a:buChar char="o"/>
            </a:pPr>
            <a:r>
              <a:rPr lang="en-US" sz="1600" dirty="0"/>
              <a:t>All original numeric grades will be calculated into the cumulative and College Precore GPAs for admission purposes, unless the S/NS is from </a:t>
            </a:r>
            <a:r>
              <a:rPr lang="en-US" sz="1600" b="1" dirty="0"/>
              <a:t>Spring 2020</a:t>
            </a:r>
            <a:r>
              <a:rPr lang="en-US" sz="1600" dirty="0"/>
              <a:t>, the CR-NC is from </a:t>
            </a:r>
            <a:r>
              <a:rPr lang="en-US" sz="1600" b="1" dirty="0"/>
              <a:t>Spring 2023</a:t>
            </a:r>
            <a:r>
              <a:rPr lang="en-US" sz="1600" dirty="0"/>
              <a:t>, or CR-NC from other semesters is </a:t>
            </a:r>
            <a:r>
              <a:rPr lang="en-US" sz="1600" b="1" dirty="0"/>
              <a:t>not an admission requirement</a:t>
            </a:r>
            <a:r>
              <a:rPr lang="en-US" sz="1600" dirty="0"/>
              <a:t>.</a:t>
            </a:r>
          </a:p>
          <a:p>
            <a:pPr marL="800100" lvl="1" indent="-342900">
              <a:buFont typeface="Courier New" panose="02070309020205020404" pitchFamily="49" charset="0"/>
              <a:buChar char="o"/>
            </a:pPr>
            <a:r>
              <a:rPr lang="en-US" sz="1600" dirty="0"/>
              <a:t>If you repeated a course that was designated as S/NS or CR-NC, the new (repeat) numeric grade will be used in GPA calculations.</a:t>
            </a:r>
          </a:p>
          <a:p>
            <a:pPr marL="800100" lvl="1" indent="-342900">
              <a:buFont typeface="Courier New" panose="02070309020205020404" pitchFamily="49" charset="0"/>
              <a:buChar char="o"/>
            </a:pPr>
            <a:endParaRPr lang="en-US" sz="2000" dirty="0"/>
          </a:p>
          <a:p>
            <a:endParaRPr lang="en-US" sz="1000" dirty="0"/>
          </a:p>
          <a:p>
            <a:pPr lvl="1">
              <a:buSzPct val="75000"/>
            </a:pPr>
            <a:endParaRPr lang="en-US" sz="2400" dirty="0"/>
          </a:p>
        </p:txBody>
      </p:sp>
    </p:spTree>
    <p:extLst>
      <p:ext uri="{BB962C8B-B14F-4D97-AF65-F5344CB8AC3E}">
        <p14:creationId xmlns:p14="http://schemas.microsoft.com/office/powerpoint/2010/main" val="297974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449655"/>
            <a:ext cx="7848600" cy="707886"/>
          </a:xfrm>
          <a:prstGeom prst="rect">
            <a:avLst/>
          </a:prstGeom>
          <a:noFill/>
        </p:spPr>
        <p:txBody>
          <a:bodyPr wrap="square" rtlCol="0">
            <a:spAutoFit/>
          </a:bodyPr>
          <a:lstStyle/>
          <a:p>
            <a:pPr algn="ctr"/>
            <a:r>
              <a:rPr lang="en-US" sz="4000" dirty="0"/>
              <a:t>Academic Factors</a:t>
            </a:r>
          </a:p>
        </p:txBody>
      </p:sp>
      <p:sp>
        <p:nvSpPr>
          <p:cNvPr id="7" name="TextBox 6"/>
          <p:cNvSpPr txBox="1"/>
          <p:nvPr/>
        </p:nvSpPr>
        <p:spPr>
          <a:xfrm>
            <a:off x="78463" y="1332558"/>
            <a:ext cx="7848600" cy="4401205"/>
          </a:xfrm>
          <a:prstGeom prst="rect">
            <a:avLst/>
          </a:prstGeom>
          <a:noFill/>
        </p:spPr>
        <p:txBody>
          <a:bodyPr wrap="square" rtlCol="0">
            <a:spAutoFit/>
          </a:bodyPr>
          <a:lstStyle/>
          <a:p>
            <a:pPr marL="342900" indent="-342900">
              <a:buFont typeface="Arial" panose="020B0604020202020204" pitchFamily="34" charset="0"/>
              <a:buChar char="•"/>
            </a:pPr>
            <a:r>
              <a:rPr lang="en-US" sz="2400" dirty="0"/>
              <a:t>Approved substitutions for required courses</a:t>
            </a:r>
          </a:p>
          <a:p>
            <a:pPr marL="800100" lvl="1" indent="-342900">
              <a:buFont typeface="Courier New" panose="02070309020205020404" pitchFamily="49" charset="0"/>
              <a:buChar char="o"/>
            </a:pPr>
            <a:r>
              <a:rPr lang="en-US" b="1" dirty="0"/>
              <a:t>CSE 102</a:t>
            </a:r>
            <a:r>
              <a:rPr lang="en-US" dirty="0"/>
              <a:t>: EGR 102, CSE 220, CSE 231, CMSE 201</a:t>
            </a:r>
          </a:p>
          <a:p>
            <a:pPr marL="800100" lvl="1" indent="-342900">
              <a:buFont typeface="Courier New" panose="02070309020205020404" pitchFamily="49" charset="0"/>
              <a:buChar char="o"/>
            </a:pPr>
            <a:r>
              <a:rPr lang="en-US" b="1" dirty="0"/>
              <a:t>WRA 101-195H</a:t>
            </a:r>
            <a:r>
              <a:rPr lang="en-US" dirty="0"/>
              <a:t>: LB 133, MC 111, MC 112, RCAH 111</a:t>
            </a:r>
          </a:p>
          <a:p>
            <a:pPr marL="800100" lvl="1" indent="-342900">
              <a:buFont typeface="Courier New" panose="02070309020205020404" pitchFamily="49" charset="0"/>
              <a:buChar char="o"/>
            </a:pPr>
            <a:r>
              <a:rPr lang="en-US" b="1" dirty="0"/>
              <a:t>STT 200/201/315</a:t>
            </a:r>
            <a:r>
              <a:rPr lang="en-US" dirty="0"/>
              <a:t>: STT 180, STT 231, STT 351, STT 421, STT 441, PSY 295</a:t>
            </a:r>
          </a:p>
          <a:p>
            <a:pPr marL="800100" lvl="1" indent="-342900">
              <a:buFont typeface="Courier New" panose="02070309020205020404" pitchFamily="49" charset="0"/>
              <a:buChar char="o"/>
            </a:pPr>
            <a:r>
              <a:rPr lang="en-US" b="1" dirty="0"/>
              <a:t>EC 201/202</a:t>
            </a:r>
            <a:r>
              <a:rPr lang="en-US" dirty="0"/>
              <a:t>: EC 251H, EC 301 / EC 252H, EC 302</a:t>
            </a:r>
          </a:p>
          <a:p>
            <a:pPr lvl="1"/>
            <a:endParaRPr lang="en-US" sz="800" dirty="0"/>
          </a:p>
          <a:p>
            <a:pPr lvl="1"/>
            <a:endParaRPr lang="en-US" sz="800" dirty="0"/>
          </a:p>
          <a:p>
            <a:pPr marL="342900" indent="-342900">
              <a:buFont typeface="Arial" pitchFamily="34" charset="0"/>
              <a:buChar char="•"/>
            </a:pPr>
            <a:r>
              <a:rPr lang="en-US" sz="2400" dirty="0"/>
              <a:t>Transfer/Test Credit College Precore Courses</a:t>
            </a:r>
          </a:p>
          <a:p>
            <a:pPr marL="800100" lvl="1" indent="-342900">
              <a:buFont typeface="Courier New" panose="02070309020205020404" pitchFamily="49" charset="0"/>
              <a:buChar char="o"/>
            </a:pPr>
            <a:r>
              <a:rPr lang="en-US" dirty="0"/>
              <a:t>0 </a:t>
            </a:r>
            <a:r>
              <a:rPr lang="en-US" dirty="0" err="1"/>
              <a:t>precore</a:t>
            </a:r>
            <a:r>
              <a:rPr lang="en-US" dirty="0"/>
              <a:t> completed with MSU grade= transfer grades &amp; test credit grade equivalencies used</a:t>
            </a:r>
          </a:p>
          <a:p>
            <a:pPr marL="800100" lvl="1" indent="-342900">
              <a:buFont typeface="Courier New" panose="02070309020205020404" pitchFamily="49" charset="0"/>
              <a:buChar char="o"/>
            </a:pPr>
            <a:r>
              <a:rPr lang="en-US" dirty="0"/>
              <a:t>1 </a:t>
            </a:r>
            <a:r>
              <a:rPr lang="en-US" dirty="0" err="1"/>
              <a:t>precore</a:t>
            </a:r>
            <a:r>
              <a:rPr lang="en-US" dirty="0"/>
              <a:t> completed with MSU grade = transfer grades &amp; test credit grade equivalencies will be reviewed</a:t>
            </a:r>
          </a:p>
          <a:p>
            <a:pPr marL="800100" lvl="1" indent="-342900">
              <a:buFont typeface="Courier New" panose="02070309020205020404" pitchFamily="49" charset="0"/>
              <a:buChar char="o"/>
            </a:pPr>
            <a:r>
              <a:rPr lang="en-US" dirty="0"/>
              <a:t>2 or more </a:t>
            </a:r>
            <a:r>
              <a:rPr lang="en-US" dirty="0" err="1"/>
              <a:t>precore</a:t>
            </a:r>
            <a:r>
              <a:rPr lang="en-US" dirty="0"/>
              <a:t> completed with MSU grade = only MSU grades used</a:t>
            </a:r>
          </a:p>
          <a:p>
            <a:pPr lvl="1"/>
            <a:endParaRPr lang="en-US" sz="2000" dirty="0"/>
          </a:p>
          <a:p>
            <a:endParaRPr lang="en-US" sz="1000" dirty="0"/>
          </a:p>
          <a:p>
            <a:pPr lvl="1">
              <a:buSzPct val="75000"/>
            </a:pPr>
            <a:endParaRPr lang="en-US" sz="2400" dirty="0"/>
          </a:p>
        </p:txBody>
      </p:sp>
    </p:spTree>
    <p:extLst>
      <p:ext uri="{BB962C8B-B14F-4D97-AF65-F5344CB8AC3E}">
        <p14:creationId xmlns:p14="http://schemas.microsoft.com/office/powerpoint/2010/main" val="557215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3234636" y="1600200"/>
          <a:ext cx="2674728" cy="4525962"/>
        </p:xfrm>
        <a:graphic>
          <a:graphicData uri="http://schemas.openxmlformats.org/drawingml/2006/table">
            <a:tbl>
              <a:tblPr>
                <a:tableStyleId>{5C22544A-7EE6-4342-B048-85BDC9FD1C3A}</a:tableStyleId>
              </a:tblPr>
              <a:tblGrid>
                <a:gridCol w="465894">
                  <a:extLst>
                    <a:ext uri="{9D8B030D-6E8A-4147-A177-3AD203B41FA5}">
                      <a16:colId xmlns:a16="http://schemas.microsoft.com/office/drawing/2014/main" val="20000"/>
                    </a:ext>
                  </a:extLst>
                </a:gridCol>
                <a:gridCol w="203829">
                  <a:extLst>
                    <a:ext uri="{9D8B030D-6E8A-4147-A177-3AD203B41FA5}">
                      <a16:colId xmlns:a16="http://schemas.microsoft.com/office/drawing/2014/main" val="20001"/>
                    </a:ext>
                  </a:extLst>
                </a:gridCol>
                <a:gridCol w="407657">
                  <a:extLst>
                    <a:ext uri="{9D8B030D-6E8A-4147-A177-3AD203B41FA5}">
                      <a16:colId xmlns:a16="http://schemas.microsoft.com/office/drawing/2014/main" val="20002"/>
                    </a:ext>
                  </a:extLst>
                </a:gridCol>
                <a:gridCol w="798674">
                  <a:extLst>
                    <a:ext uri="{9D8B030D-6E8A-4147-A177-3AD203B41FA5}">
                      <a16:colId xmlns:a16="http://schemas.microsoft.com/office/drawing/2014/main" val="20003"/>
                    </a:ext>
                  </a:extLst>
                </a:gridCol>
                <a:gridCol w="798674">
                  <a:extLst>
                    <a:ext uri="{9D8B030D-6E8A-4147-A177-3AD203B41FA5}">
                      <a16:colId xmlns:a16="http://schemas.microsoft.com/office/drawing/2014/main" val="20004"/>
                    </a:ext>
                  </a:extLst>
                </a:gridCol>
              </a:tblGrid>
              <a:tr h="89158">
                <a:tc gridSpan="5">
                  <a:txBody>
                    <a:bodyPr/>
                    <a:lstStyle/>
                    <a:p>
                      <a:pPr algn="ctr" fontAlgn="ctr"/>
                      <a:r>
                        <a:rPr lang="en-US" sz="500" u="none" strike="noStrike">
                          <a:effectLst/>
                        </a:rPr>
                        <a:t>Michigan State University</a:t>
                      </a:r>
                      <a:endParaRPr lang="en-US" sz="500" b="1" i="0" u="none" strike="noStrike">
                        <a:solidFill>
                          <a:srgbClr val="FFFFFF"/>
                        </a:solidFill>
                        <a:effectLst/>
                        <a:latin typeface="Arial"/>
                      </a:endParaRPr>
                    </a:p>
                  </a:txBody>
                  <a:tcPr marL="4053" marR="4053" marT="405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105">
                <a:tc gridSpan="5">
                  <a:txBody>
                    <a:bodyPr/>
                    <a:lstStyle/>
                    <a:p>
                      <a:pPr algn="l" fontAlgn="ctr"/>
                      <a:r>
                        <a:rPr lang="en-US" sz="500" u="none" strike="noStrike">
                          <a:effectLst/>
                        </a:rPr>
                        <a:t>College Board Advanced Placement Program Equivalencies</a:t>
                      </a:r>
                      <a:endParaRPr lang="en-US" sz="500" b="1" i="0" u="none" strike="noStrike">
                        <a:solidFill>
                          <a:srgbClr val="000000"/>
                        </a:solidFill>
                        <a:effectLst/>
                        <a:latin typeface="Arial"/>
                      </a:endParaRPr>
                    </a:p>
                  </a:txBody>
                  <a:tcPr marL="401209" marR="4053" marT="405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5926">
                <a:tc gridSpan="5">
                  <a:txBody>
                    <a:bodyPr/>
                    <a:lstStyle/>
                    <a:p>
                      <a:pPr algn="l" fontAlgn="ctr"/>
                      <a:r>
                        <a:rPr lang="en-US" sz="300" u="none" strike="noStrike">
                          <a:effectLst/>
                        </a:rPr>
                        <a:t> </a:t>
                      </a:r>
                      <a:endParaRPr lang="en-US" sz="300" b="1" i="0" u="none" strike="noStrike">
                        <a:solidFill>
                          <a:srgbClr val="FFFFFF"/>
                        </a:solidFill>
                        <a:effectLst/>
                        <a:latin typeface="Arial"/>
                      </a:endParaRPr>
                    </a:p>
                  </a:txBody>
                  <a:tcPr marL="218841" marR="4053" marT="405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33736">
                <a:tc>
                  <a:txBody>
                    <a:bodyPr/>
                    <a:lstStyle/>
                    <a:p>
                      <a:pPr algn="l" fontAlgn="ctr"/>
                      <a:r>
                        <a:rPr lang="en-US" sz="400" u="none" strike="noStrike">
                          <a:effectLst/>
                        </a:rPr>
                        <a:t>Calculus AB</a:t>
                      </a:r>
                      <a:endParaRPr lang="en-US" sz="400" b="0"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5</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3 credits</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MTH 132</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400" u="none" strike="noStrike">
                          <a:effectLst/>
                        </a:rPr>
                        <a:t>Substitute for MTH 124 use 4.0 grade </a:t>
                      </a:r>
                      <a:endParaRPr lang="en-US" sz="400" b="0" i="0" u="none" strike="noStrike">
                        <a:solidFill>
                          <a:srgbClr val="000000"/>
                        </a:solidFill>
                        <a:effectLst/>
                        <a:latin typeface="Arial"/>
                      </a:endParaRPr>
                    </a:p>
                  </a:txBody>
                  <a:tcPr marL="4053" marR="4053" marT="4053" marB="0" anchor="ctr"/>
                </a:tc>
                <a:extLst>
                  <a:ext uri="{0D108BD9-81ED-4DB2-BD59-A6C34878D82A}">
                    <a16:rowId xmlns:a16="http://schemas.microsoft.com/office/drawing/2014/main" val="10003"/>
                  </a:ext>
                </a:extLst>
              </a:tr>
              <a:tr h="133736">
                <a:tc>
                  <a:txBody>
                    <a:bodyPr/>
                    <a:lstStyle/>
                    <a:p>
                      <a:pPr algn="l" fontAlgn="ctr"/>
                      <a:r>
                        <a:rPr lang="en-US" sz="400" u="none" strike="noStrike">
                          <a:effectLst/>
                        </a:rPr>
                        <a:t>Exam 66</a:t>
                      </a:r>
                      <a:endParaRPr lang="en-US" sz="400" b="0"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4</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3 credits</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MTH 132</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400" u="none" strike="noStrike">
                          <a:effectLst/>
                        </a:rPr>
                        <a:t>Substitute for MTH 124 use 3.5 grade</a:t>
                      </a:r>
                      <a:endParaRPr lang="en-US" sz="400" b="0" i="0" u="none" strike="noStrike">
                        <a:solidFill>
                          <a:srgbClr val="000000"/>
                        </a:solidFill>
                        <a:effectLst/>
                        <a:latin typeface="Arial"/>
                      </a:endParaRPr>
                    </a:p>
                  </a:txBody>
                  <a:tcPr marL="4053" marR="4053" marT="4053" marB="0" anchor="ctr"/>
                </a:tc>
                <a:extLst>
                  <a:ext uri="{0D108BD9-81ED-4DB2-BD59-A6C34878D82A}">
                    <a16:rowId xmlns:a16="http://schemas.microsoft.com/office/drawing/2014/main" val="10004"/>
                  </a:ext>
                </a:extLst>
              </a:tr>
              <a:tr h="133736">
                <a:tc>
                  <a:txBody>
                    <a:bodyPr/>
                    <a:lstStyle/>
                    <a:p>
                      <a:pPr algn="l" fontAlgn="ctr"/>
                      <a:r>
                        <a:rPr lang="en-US" sz="400" u="none" strike="noStrike">
                          <a:effectLst/>
                        </a:rPr>
                        <a:t>Calculus BC</a:t>
                      </a:r>
                      <a:endParaRPr lang="en-US" sz="400" b="0"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5 or 4</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7 credits</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MTH 132, 133</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400" u="none" strike="noStrike">
                          <a:effectLst/>
                        </a:rPr>
                        <a:t>Substitute for MTH 124 use 4.0 grade </a:t>
                      </a:r>
                      <a:endParaRPr lang="en-US" sz="400" b="0" i="0" u="none" strike="noStrike">
                        <a:solidFill>
                          <a:srgbClr val="000000"/>
                        </a:solidFill>
                        <a:effectLst/>
                        <a:latin typeface="Arial"/>
                      </a:endParaRPr>
                    </a:p>
                  </a:txBody>
                  <a:tcPr marL="4053" marR="4053" marT="4053" marB="0" anchor="ctr"/>
                </a:tc>
                <a:extLst>
                  <a:ext uri="{0D108BD9-81ED-4DB2-BD59-A6C34878D82A}">
                    <a16:rowId xmlns:a16="http://schemas.microsoft.com/office/drawing/2014/main" val="10005"/>
                  </a:ext>
                </a:extLst>
              </a:tr>
              <a:tr h="133736">
                <a:tc>
                  <a:txBody>
                    <a:bodyPr/>
                    <a:lstStyle/>
                    <a:p>
                      <a:pPr algn="l" fontAlgn="ctr"/>
                      <a:r>
                        <a:rPr lang="en-US" sz="400" u="none" strike="noStrike">
                          <a:effectLst/>
                        </a:rPr>
                        <a:t>Exam 68</a:t>
                      </a:r>
                      <a:endParaRPr lang="en-US" sz="400" b="0"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3</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7 credits</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MTH 132, 133</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400" u="none" strike="noStrike">
                          <a:effectLst/>
                        </a:rPr>
                        <a:t>Substitute for MTH 124 use 3.5 grade</a:t>
                      </a:r>
                      <a:endParaRPr lang="en-US" sz="400" b="0" i="0" u="none" strike="noStrike">
                        <a:solidFill>
                          <a:srgbClr val="000000"/>
                        </a:solidFill>
                        <a:effectLst/>
                        <a:latin typeface="Arial"/>
                      </a:endParaRPr>
                    </a:p>
                  </a:txBody>
                  <a:tcPr marL="4053" marR="4053" marT="4053" marB="0" anchor="ctr"/>
                </a:tc>
                <a:extLst>
                  <a:ext uri="{0D108BD9-81ED-4DB2-BD59-A6C34878D82A}">
                    <a16:rowId xmlns:a16="http://schemas.microsoft.com/office/drawing/2014/main" val="10006"/>
                  </a:ext>
                </a:extLst>
              </a:tr>
              <a:tr h="141842">
                <a:tc gridSpan="5">
                  <a:txBody>
                    <a:bodyPr/>
                    <a:lstStyle/>
                    <a:p>
                      <a:pPr algn="l" fontAlgn="ctr"/>
                      <a:r>
                        <a:rPr lang="en-US" sz="300" u="none" strike="noStrike">
                          <a:effectLst/>
                        </a:rPr>
                        <a:t>NOTE: The student must choose whether to keep the AP exam results or the MSU enrollment as the student cannot receive credit for both - whether MTH is honors or not.</a:t>
                      </a:r>
                      <a:endParaRPr lang="en-US" sz="300" b="1" i="1" u="none" strike="noStrike">
                        <a:solidFill>
                          <a:srgbClr val="000000"/>
                        </a:solidFill>
                        <a:effectLst/>
                        <a:latin typeface="Arial"/>
                      </a:endParaRPr>
                    </a:p>
                  </a:txBody>
                  <a:tcPr marL="4053" marR="4053" marT="405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3736">
                <a:tc>
                  <a:txBody>
                    <a:bodyPr/>
                    <a:lstStyle/>
                    <a:p>
                      <a:pPr algn="l" fontAlgn="ctr"/>
                      <a:r>
                        <a:rPr lang="en-US" sz="400" u="none" strike="noStrike">
                          <a:effectLst/>
                        </a:rPr>
                        <a:t>Computer Science A</a:t>
                      </a:r>
                      <a:endParaRPr lang="en-US" sz="400" b="0"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5</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4 credits</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CSE 231</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400" u="none" strike="noStrike">
                          <a:effectLst/>
                        </a:rPr>
                        <a:t>Substitute for CSE 101 use 4.0 grade </a:t>
                      </a:r>
                      <a:endParaRPr lang="en-US" sz="400" b="0" i="0" u="none" strike="noStrike">
                        <a:solidFill>
                          <a:srgbClr val="000000"/>
                        </a:solidFill>
                        <a:effectLst/>
                        <a:latin typeface="Arial"/>
                      </a:endParaRPr>
                    </a:p>
                  </a:txBody>
                  <a:tcPr marL="4053" marR="4053" marT="4053" marB="0" anchor="ctr"/>
                </a:tc>
                <a:extLst>
                  <a:ext uri="{0D108BD9-81ED-4DB2-BD59-A6C34878D82A}">
                    <a16:rowId xmlns:a16="http://schemas.microsoft.com/office/drawing/2014/main" val="10008"/>
                  </a:ext>
                </a:extLst>
              </a:tr>
              <a:tr h="133736">
                <a:tc>
                  <a:txBody>
                    <a:bodyPr/>
                    <a:lstStyle/>
                    <a:p>
                      <a:pPr algn="l" fontAlgn="ctr"/>
                      <a:r>
                        <a:rPr lang="en-US" sz="400" u="none" strike="noStrike">
                          <a:effectLst/>
                        </a:rPr>
                        <a:t>Exam 31</a:t>
                      </a:r>
                      <a:endParaRPr lang="en-US" sz="400" b="0"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4</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4 credits</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CSE 231</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400" u="none" strike="noStrike">
                          <a:effectLst/>
                        </a:rPr>
                        <a:t>Substitute for CSE 101 use 3.5 grade</a:t>
                      </a:r>
                      <a:endParaRPr lang="en-US" sz="400" b="0" i="0" u="none" strike="noStrike">
                        <a:solidFill>
                          <a:srgbClr val="000000"/>
                        </a:solidFill>
                        <a:effectLst/>
                        <a:latin typeface="Arial"/>
                      </a:endParaRPr>
                    </a:p>
                  </a:txBody>
                  <a:tcPr marL="4053" marR="4053" marT="4053" marB="0" anchor="ctr"/>
                </a:tc>
                <a:extLst>
                  <a:ext uri="{0D108BD9-81ED-4DB2-BD59-A6C34878D82A}">
                    <a16:rowId xmlns:a16="http://schemas.microsoft.com/office/drawing/2014/main" val="10009"/>
                  </a:ext>
                </a:extLst>
              </a:tr>
              <a:tr h="85105">
                <a:tc>
                  <a:txBody>
                    <a:bodyPr/>
                    <a:lstStyle/>
                    <a:p>
                      <a:pPr algn="l" fontAlgn="ctr"/>
                      <a:r>
                        <a:rPr lang="en-US" sz="400" u="none" strike="noStrike">
                          <a:effectLst/>
                        </a:rPr>
                        <a:t>English*</a:t>
                      </a:r>
                      <a:endParaRPr lang="en-US" sz="400" b="0" i="0" u="none" strike="noStrike">
                        <a:solidFill>
                          <a:srgbClr val="000000"/>
                        </a:solidFill>
                        <a:effectLst/>
                        <a:latin typeface="Arial"/>
                      </a:endParaRPr>
                    </a:p>
                  </a:txBody>
                  <a:tcPr marL="4053" marR="4053" marT="4053" marB="0" anchor="ctr"/>
                </a:tc>
                <a:tc rowSpan="3">
                  <a:txBody>
                    <a:bodyPr/>
                    <a:lstStyle/>
                    <a:p>
                      <a:pPr algn="l" fontAlgn="t"/>
                      <a:r>
                        <a:rPr lang="en-US" sz="400" u="none" strike="noStrike">
                          <a:effectLst/>
                        </a:rPr>
                        <a:t>5</a:t>
                      </a:r>
                      <a:endParaRPr lang="en-US" sz="400" b="0" i="0" u="none" strike="noStrike">
                        <a:solidFill>
                          <a:srgbClr val="000000"/>
                        </a:solidFill>
                        <a:effectLst/>
                        <a:latin typeface="Arial"/>
                      </a:endParaRPr>
                    </a:p>
                  </a:txBody>
                  <a:tcPr marL="4053" marR="4053" marT="4053" marB="0"/>
                </a:tc>
                <a:tc rowSpan="3">
                  <a:txBody>
                    <a:bodyPr/>
                    <a:lstStyle/>
                    <a:p>
                      <a:pPr algn="l" fontAlgn="t"/>
                      <a:r>
                        <a:rPr lang="en-US" sz="400" u="none" strike="noStrike">
                          <a:effectLst/>
                        </a:rPr>
                        <a:t>4 credits</a:t>
                      </a:r>
                      <a:endParaRPr lang="en-US" sz="400" b="0" i="0" u="none" strike="noStrike">
                        <a:solidFill>
                          <a:srgbClr val="000000"/>
                        </a:solidFill>
                        <a:effectLst/>
                        <a:latin typeface="Arial"/>
                      </a:endParaRPr>
                    </a:p>
                  </a:txBody>
                  <a:tcPr marL="4053" marR="4053" marT="4053" marB="0"/>
                </a:tc>
                <a:tc rowSpan="3">
                  <a:txBody>
                    <a:bodyPr/>
                    <a:lstStyle/>
                    <a:p>
                      <a:pPr algn="l" fontAlgn="ctr"/>
                      <a:r>
                        <a:rPr lang="en-US" sz="400" u="none" strike="noStrike">
                          <a:effectLst/>
                        </a:rPr>
                        <a:t>WRA 101</a:t>
                      </a:r>
                      <a:endParaRPr lang="en-US" sz="400" b="0" i="0" u="none" strike="noStrike">
                        <a:solidFill>
                          <a:srgbClr val="000000"/>
                        </a:solidFill>
                        <a:effectLst/>
                        <a:latin typeface="Arial"/>
                      </a:endParaRPr>
                    </a:p>
                  </a:txBody>
                  <a:tcPr marL="4053" marR="4053" marT="4053" marB="0" anchor="ctr"/>
                </a:tc>
                <a:tc rowSpan="3">
                  <a:txBody>
                    <a:bodyPr/>
                    <a:lstStyle/>
                    <a:p>
                      <a:pPr algn="l" fontAlgn="ctr"/>
                      <a:r>
                        <a:rPr lang="en-US" sz="400" u="none" strike="noStrike">
                          <a:effectLst/>
                        </a:rPr>
                        <a:t>Substitute for WRA 101 use 4.0 grade </a:t>
                      </a:r>
                      <a:endParaRPr lang="en-US" sz="400" b="0" i="1" u="none" strike="noStrike">
                        <a:solidFill>
                          <a:srgbClr val="000000"/>
                        </a:solidFill>
                        <a:effectLst/>
                        <a:latin typeface="Arial"/>
                      </a:endParaRPr>
                    </a:p>
                  </a:txBody>
                  <a:tcPr marL="4053" marR="4053" marT="4053" marB="0" anchor="ctr"/>
                </a:tc>
                <a:extLst>
                  <a:ext uri="{0D108BD9-81ED-4DB2-BD59-A6C34878D82A}">
                    <a16:rowId xmlns:a16="http://schemas.microsoft.com/office/drawing/2014/main" val="10010"/>
                  </a:ext>
                </a:extLst>
              </a:tr>
              <a:tr h="137789">
                <a:tc>
                  <a:txBody>
                    <a:bodyPr/>
                    <a:lstStyle/>
                    <a:p>
                      <a:pPr algn="l" fontAlgn="ctr"/>
                      <a:r>
                        <a:rPr lang="en-US" sz="400" u="none" strike="noStrike">
                          <a:effectLst/>
                        </a:rPr>
                        <a:t>Language &amp; Composition</a:t>
                      </a:r>
                      <a:endParaRPr lang="en-US" sz="400" b="0" i="0" u="none" strike="noStrike">
                        <a:solidFill>
                          <a:srgbClr val="000000"/>
                        </a:solidFill>
                        <a:effectLst/>
                        <a:latin typeface="Arial"/>
                      </a:endParaRPr>
                    </a:p>
                  </a:txBody>
                  <a:tcPr marL="4053" marR="4053" marT="4053"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72947">
                <a:tc>
                  <a:txBody>
                    <a:bodyPr/>
                    <a:lstStyle/>
                    <a:p>
                      <a:pPr algn="l" fontAlgn="ctr"/>
                      <a:r>
                        <a:rPr lang="en-US" sz="400" u="none" strike="noStrike">
                          <a:effectLst/>
                        </a:rPr>
                        <a:t>Exam 36</a:t>
                      </a:r>
                      <a:endParaRPr lang="en-US" sz="400" b="0" i="0" u="none" strike="noStrike">
                        <a:solidFill>
                          <a:srgbClr val="000000"/>
                        </a:solidFill>
                        <a:effectLst/>
                        <a:latin typeface="Arial"/>
                      </a:endParaRPr>
                    </a:p>
                  </a:txBody>
                  <a:tcPr marL="4053" marR="4053" marT="4053"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133736">
                <a:tc>
                  <a:txBody>
                    <a:bodyPr/>
                    <a:lstStyle/>
                    <a:p>
                      <a:pPr algn="l" fontAlgn="ctr"/>
                      <a:r>
                        <a:rPr lang="en-US" sz="400" u="none" strike="noStrike">
                          <a:effectLst/>
                        </a:rPr>
                        <a:t>and/or</a:t>
                      </a:r>
                      <a:endParaRPr lang="en-US" sz="400" b="0"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4</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4 credits</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WRA 101</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400" u="none" strike="noStrike">
                          <a:effectLst/>
                        </a:rPr>
                        <a:t>Substitute for WRA 101 use 3.5 grade</a:t>
                      </a:r>
                      <a:endParaRPr lang="en-US" sz="400" b="0" i="1" u="none" strike="noStrike">
                        <a:solidFill>
                          <a:srgbClr val="000000"/>
                        </a:solidFill>
                        <a:effectLst/>
                        <a:latin typeface="Arial"/>
                      </a:endParaRPr>
                    </a:p>
                  </a:txBody>
                  <a:tcPr marL="4053" marR="4053" marT="4053" marB="0" anchor="ctr"/>
                </a:tc>
                <a:extLst>
                  <a:ext uri="{0D108BD9-81ED-4DB2-BD59-A6C34878D82A}">
                    <a16:rowId xmlns:a16="http://schemas.microsoft.com/office/drawing/2014/main" val="10013"/>
                  </a:ext>
                </a:extLst>
              </a:tr>
              <a:tr h="133736">
                <a:tc>
                  <a:txBody>
                    <a:bodyPr/>
                    <a:lstStyle/>
                    <a:p>
                      <a:pPr algn="l" fontAlgn="ctr"/>
                      <a:r>
                        <a:rPr lang="en-US" sz="400" u="none" strike="noStrike">
                          <a:effectLst/>
                        </a:rPr>
                        <a:t>Literature &amp; Composition</a:t>
                      </a:r>
                      <a:endParaRPr lang="en-US" sz="400" b="0"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3</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0 credit</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Waive WRA 101</a:t>
                      </a:r>
                      <a:endParaRPr lang="en-US" sz="400" b="0" i="0" u="none" strike="noStrike">
                        <a:solidFill>
                          <a:srgbClr val="000000"/>
                        </a:solidFill>
                        <a:effectLst/>
                        <a:latin typeface="Arial"/>
                      </a:endParaRPr>
                    </a:p>
                  </a:txBody>
                  <a:tcPr marL="4053" marR="4053" marT="4053" marB="0" anchor="ctr"/>
                </a:tc>
                <a:tc rowSpan="2">
                  <a:txBody>
                    <a:bodyPr/>
                    <a:lstStyle/>
                    <a:p>
                      <a:pPr algn="l" fontAlgn="ctr"/>
                      <a:r>
                        <a:rPr lang="en-US" sz="500" u="none" strike="noStrike">
                          <a:effectLst/>
                        </a:rPr>
                        <a:t>Must Take WRA 101</a:t>
                      </a:r>
                      <a:endParaRPr lang="en-US" sz="500" b="0" i="0" u="none" strike="noStrike">
                        <a:solidFill>
                          <a:srgbClr val="000000"/>
                        </a:solidFill>
                        <a:effectLst/>
                        <a:latin typeface="Calibri"/>
                      </a:endParaRPr>
                    </a:p>
                  </a:txBody>
                  <a:tcPr marL="4053" marR="4053" marT="4053" marB="0" anchor="ctr"/>
                </a:tc>
                <a:extLst>
                  <a:ext uri="{0D108BD9-81ED-4DB2-BD59-A6C34878D82A}">
                    <a16:rowId xmlns:a16="http://schemas.microsoft.com/office/drawing/2014/main" val="10014"/>
                  </a:ext>
                </a:extLst>
              </a:tr>
              <a:tr h="85105">
                <a:tc>
                  <a:txBody>
                    <a:bodyPr/>
                    <a:lstStyle/>
                    <a:p>
                      <a:pPr algn="l" fontAlgn="ctr"/>
                      <a:r>
                        <a:rPr lang="en-US" sz="400" u="none" strike="noStrike">
                          <a:effectLst/>
                        </a:rPr>
                        <a:t>Exam 37</a:t>
                      </a:r>
                      <a:endParaRPr lang="en-US" sz="400" b="0"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2 or 1</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No credit</a:t>
                      </a:r>
                      <a:endParaRPr lang="en-US" sz="400" b="0" i="0" u="none" strike="noStrike">
                        <a:solidFill>
                          <a:srgbClr val="000000"/>
                        </a:solidFill>
                        <a:effectLst/>
                        <a:latin typeface="Arial"/>
                      </a:endParaRPr>
                    </a:p>
                  </a:txBody>
                  <a:tcPr marL="4053" marR="4053" marT="4053" marB="0"/>
                </a:tc>
                <a:tc>
                  <a:txBody>
                    <a:bodyPr/>
                    <a:lstStyle/>
                    <a:p>
                      <a:pPr algn="l" fontAlgn="ctr"/>
                      <a:r>
                        <a:rPr lang="en-US" sz="500" u="none" strike="noStrike">
                          <a:effectLst/>
                        </a:rPr>
                        <a:t> </a:t>
                      </a:r>
                      <a:endParaRPr lang="en-US" sz="500" b="0" i="0" u="none" strike="noStrike">
                        <a:solidFill>
                          <a:srgbClr val="000000"/>
                        </a:solidFill>
                        <a:effectLst/>
                        <a:latin typeface="Calibri"/>
                      </a:endParaRPr>
                    </a:p>
                  </a:txBody>
                  <a:tcPr marL="4053" marR="4053" marT="4053" marB="0" anchor="ctr"/>
                </a:tc>
                <a:tc vMerge="1">
                  <a:txBody>
                    <a:bodyPr/>
                    <a:lstStyle/>
                    <a:p>
                      <a:endParaRPr lang="en-US"/>
                    </a:p>
                  </a:txBody>
                  <a:tcPr/>
                </a:tc>
                <a:extLst>
                  <a:ext uri="{0D108BD9-81ED-4DB2-BD59-A6C34878D82A}">
                    <a16:rowId xmlns:a16="http://schemas.microsoft.com/office/drawing/2014/main" val="10015"/>
                  </a:ext>
                </a:extLst>
              </a:tr>
              <a:tr h="85105">
                <a:tc>
                  <a:txBody>
                    <a:bodyPr/>
                    <a:lstStyle/>
                    <a:p>
                      <a:pPr algn="l" fontAlgn="ctr"/>
                      <a:endParaRPr lang="en-US" sz="400" b="0" i="0" u="none" strike="noStrike">
                        <a:solidFill>
                          <a:srgbClr val="000000"/>
                        </a:solidFill>
                        <a:effectLst/>
                        <a:latin typeface="Arial"/>
                      </a:endParaRPr>
                    </a:p>
                  </a:txBody>
                  <a:tcPr marL="4053" marR="4053" marT="4053" marB="0" anchor="ctr"/>
                </a:tc>
                <a:tc>
                  <a:txBody>
                    <a:bodyPr/>
                    <a:lstStyle/>
                    <a:p>
                      <a:pPr algn="l" fontAlgn="t"/>
                      <a:endParaRPr lang="en-US" sz="400" b="0" i="0" u="none" strike="noStrike">
                        <a:solidFill>
                          <a:srgbClr val="000000"/>
                        </a:solidFill>
                        <a:effectLst/>
                        <a:latin typeface="Arial"/>
                      </a:endParaRPr>
                    </a:p>
                  </a:txBody>
                  <a:tcPr marL="4053" marR="4053" marT="4053" marB="0"/>
                </a:tc>
                <a:tc>
                  <a:txBody>
                    <a:bodyPr/>
                    <a:lstStyle/>
                    <a:p>
                      <a:pPr algn="l" fontAlgn="t"/>
                      <a:endParaRPr lang="en-US" sz="400" b="0" i="0" u="none" strike="noStrike">
                        <a:solidFill>
                          <a:srgbClr val="000000"/>
                        </a:solidFill>
                        <a:effectLst/>
                        <a:latin typeface="Arial"/>
                      </a:endParaRPr>
                    </a:p>
                  </a:txBody>
                  <a:tcPr marL="4053" marR="4053" marT="4053" marB="0"/>
                </a:tc>
                <a:tc>
                  <a:txBody>
                    <a:bodyPr/>
                    <a:lstStyle/>
                    <a:p>
                      <a:pPr algn="l" fontAlgn="ctr"/>
                      <a:r>
                        <a:rPr lang="en-US" sz="500" u="none" strike="noStrike">
                          <a:effectLst/>
                        </a:rPr>
                        <a:t> </a:t>
                      </a:r>
                      <a:endParaRPr lang="en-US" sz="500" b="0" i="0" u="none" strike="noStrike">
                        <a:solidFill>
                          <a:srgbClr val="000000"/>
                        </a:solidFill>
                        <a:effectLst/>
                        <a:latin typeface="Calibri"/>
                      </a:endParaRPr>
                    </a:p>
                  </a:txBody>
                  <a:tcPr marL="4053" marR="4053" marT="4053" marB="0" anchor="ctr"/>
                </a:tc>
                <a:tc>
                  <a:txBody>
                    <a:bodyPr/>
                    <a:lstStyle/>
                    <a:p>
                      <a:pPr algn="l" fontAlgn="ctr"/>
                      <a:r>
                        <a:rPr lang="en-US" sz="500" u="none" strike="noStrike">
                          <a:effectLst/>
                        </a:rPr>
                        <a:t> </a:t>
                      </a:r>
                      <a:endParaRPr lang="en-US" sz="500" b="0" i="0" u="none" strike="noStrike">
                        <a:solidFill>
                          <a:srgbClr val="000000"/>
                        </a:solidFill>
                        <a:effectLst/>
                        <a:latin typeface="Calibri"/>
                      </a:endParaRPr>
                    </a:p>
                  </a:txBody>
                  <a:tcPr marL="4053" marR="4053" marT="4053" marB="0" anchor="ctr"/>
                </a:tc>
                <a:extLst>
                  <a:ext uri="{0D108BD9-81ED-4DB2-BD59-A6C34878D82A}">
                    <a16:rowId xmlns:a16="http://schemas.microsoft.com/office/drawing/2014/main" val="10016"/>
                  </a:ext>
                </a:extLst>
              </a:tr>
              <a:tr h="85105">
                <a:tc>
                  <a:txBody>
                    <a:bodyPr/>
                    <a:lstStyle/>
                    <a:p>
                      <a:pPr algn="l" fontAlgn="b"/>
                      <a:endParaRPr lang="en-US" sz="500" b="0" i="0" u="none" strike="noStrike">
                        <a:solidFill>
                          <a:srgbClr val="000000"/>
                        </a:solidFill>
                        <a:effectLst/>
                        <a:latin typeface="Calibri"/>
                      </a:endParaRPr>
                    </a:p>
                  </a:txBody>
                  <a:tcPr marL="4053" marR="4053" marT="4053" marB="0" anchor="b"/>
                </a:tc>
                <a:tc>
                  <a:txBody>
                    <a:bodyPr/>
                    <a:lstStyle/>
                    <a:p>
                      <a:pPr algn="l" fontAlgn="t"/>
                      <a:endParaRPr lang="en-US" sz="500" b="0" i="0" u="none" strike="noStrike">
                        <a:solidFill>
                          <a:srgbClr val="000000"/>
                        </a:solidFill>
                        <a:effectLst/>
                        <a:latin typeface="Calibri"/>
                      </a:endParaRPr>
                    </a:p>
                  </a:txBody>
                  <a:tcPr marL="4053" marR="4053" marT="4053" marB="0"/>
                </a:tc>
                <a:tc>
                  <a:txBody>
                    <a:bodyPr/>
                    <a:lstStyle/>
                    <a:p>
                      <a:pPr algn="l" fontAlgn="t"/>
                      <a:endParaRPr lang="en-US" sz="500" b="0" i="0" u="none" strike="noStrike">
                        <a:solidFill>
                          <a:srgbClr val="000000"/>
                        </a:solidFill>
                        <a:effectLst/>
                        <a:latin typeface="Calibri"/>
                      </a:endParaRPr>
                    </a:p>
                  </a:txBody>
                  <a:tcPr marL="4053" marR="4053" marT="4053" marB="0"/>
                </a:tc>
                <a:tc>
                  <a:txBody>
                    <a:bodyPr/>
                    <a:lstStyle/>
                    <a:p>
                      <a:pPr algn="l" fontAlgn="b"/>
                      <a:endParaRPr lang="en-US" sz="500" b="0" i="0" u="none" strike="noStrike">
                        <a:solidFill>
                          <a:srgbClr val="000000"/>
                        </a:solidFill>
                        <a:effectLst/>
                        <a:latin typeface="Calibri"/>
                      </a:endParaRPr>
                    </a:p>
                  </a:txBody>
                  <a:tcPr marL="4053" marR="4053" marT="4053" marB="0" anchor="b"/>
                </a:tc>
                <a:tc>
                  <a:txBody>
                    <a:bodyPr/>
                    <a:lstStyle/>
                    <a:p>
                      <a:pPr algn="l" fontAlgn="b"/>
                      <a:endParaRPr lang="en-US" sz="500" b="0" i="0" u="none" strike="noStrike">
                        <a:solidFill>
                          <a:srgbClr val="000000"/>
                        </a:solidFill>
                        <a:effectLst/>
                        <a:latin typeface="Calibri"/>
                      </a:endParaRPr>
                    </a:p>
                  </a:txBody>
                  <a:tcPr marL="4053" marR="4053" marT="4053" marB="0" anchor="b"/>
                </a:tc>
                <a:extLst>
                  <a:ext uri="{0D108BD9-81ED-4DB2-BD59-A6C34878D82A}">
                    <a16:rowId xmlns:a16="http://schemas.microsoft.com/office/drawing/2014/main" val="10017"/>
                  </a:ext>
                </a:extLst>
              </a:tr>
              <a:tr h="89158">
                <a:tc gridSpan="5">
                  <a:txBody>
                    <a:bodyPr/>
                    <a:lstStyle/>
                    <a:p>
                      <a:pPr algn="ctr" fontAlgn="ctr"/>
                      <a:r>
                        <a:rPr lang="en-US" sz="500" u="none" strike="noStrike">
                          <a:effectLst/>
                        </a:rPr>
                        <a:t>Michigan State University</a:t>
                      </a:r>
                      <a:endParaRPr lang="en-US" sz="500" b="1" i="0" u="none" strike="noStrike">
                        <a:solidFill>
                          <a:srgbClr val="FFFFFF"/>
                        </a:solidFill>
                        <a:effectLst/>
                        <a:latin typeface="Arial"/>
                      </a:endParaRPr>
                    </a:p>
                  </a:txBody>
                  <a:tcPr marL="4053" marR="4053" marT="405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r h="85105">
                <a:tc gridSpan="5">
                  <a:txBody>
                    <a:bodyPr/>
                    <a:lstStyle/>
                    <a:p>
                      <a:pPr algn="ctr" fontAlgn="ctr"/>
                      <a:r>
                        <a:rPr lang="en-US" sz="500" u="none" strike="noStrike">
                          <a:effectLst/>
                        </a:rPr>
                        <a:t>International Baccalaureate Program Equivalencies</a:t>
                      </a:r>
                      <a:endParaRPr lang="en-US" sz="500" b="1" i="0" u="none" strike="noStrike">
                        <a:solidFill>
                          <a:srgbClr val="000000"/>
                        </a:solidFill>
                        <a:effectLst/>
                        <a:latin typeface="Arial"/>
                      </a:endParaRPr>
                    </a:p>
                  </a:txBody>
                  <a:tcPr marL="4053" marR="4053" marT="405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r h="85105">
                <a:tc gridSpan="5">
                  <a:txBody>
                    <a:bodyPr/>
                    <a:lstStyle/>
                    <a:p>
                      <a:pPr algn="ctr" fontAlgn="ctr"/>
                      <a:r>
                        <a:rPr lang="en-US" sz="300" u="none" strike="noStrike">
                          <a:effectLst/>
                        </a:rPr>
                        <a:t>Note: MSU recognizes subjects taken at the higher level (HL). This table reflects HL subject equivalencies.</a:t>
                      </a:r>
                      <a:endParaRPr lang="en-US" sz="300" b="0" i="1" u="none" strike="noStrike">
                        <a:solidFill>
                          <a:srgbClr val="000000"/>
                        </a:solidFill>
                        <a:effectLst/>
                        <a:latin typeface="Arial"/>
                      </a:endParaRPr>
                    </a:p>
                  </a:txBody>
                  <a:tcPr marL="4053" marR="4053" marT="405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0"/>
                  </a:ext>
                </a:extLst>
              </a:tr>
              <a:tr h="141842">
                <a:tc>
                  <a:txBody>
                    <a:bodyPr/>
                    <a:lstStyle/>
                    <a:p>
                      <a:pPr algn="l" fontAlgn="ctr"/>
                      <a:r>
                        <a:rPr lang="en-US" sz="400" u="none" strike="noStrike">
                          <a:effectLst/>
                        </a:rPr>
                        <a:t>IB Subject</a:t>
                      </a:r>
                      <a:endParaRPr lang="en-US" sz="400" b="1" i="0" u="none" strike="noStrike">
                        <a:solidFill>
                          <a:srgbClr val="FFFFFF"/>
                        </a:solidFill>
                        <a:effectLst/>
                        <a:latin typeface="Arial"/>
                      </a:endParaRPr>
                    </a:p>
                  </a:txBody>
                  <a:tcPr marL="4053" marR="4053" marT="4053" marB="0" anchor="ctr"/>
                </a:tc>
                <a:tc>
                  <a:txBody>
                    <a:bodyPr/>
                    <a:lstStyle/>
                    <a:p>
                      <a:pPr algn="l" fontAlgn="t"/>
                      <a:r>
                        <a:rPr lang="en-US" sz="400" u="none" strike="noStrike">
                          <a:effectLst/>
                        </a:rPr>
                        <a:t>Score</a:t>
                      </a:r>
                      <a:endParaRPr lang="en-US" sz="400" b="1" i="0" u="none" strike="noStrike">
                        <a:solidFill>
                          <a:srgbClr val="FFFFFF"/>
                        </a:solidFill>
                        <a:effectLst/>
                        <a:latin typeface="Arial"/>
                      </a:endParaRPr>
                    </a:p>
                  </a:txBody>
                  <a:tcPr marL="4053" marR="4053" marT="4053" marB="0"/>
                </a:tc>
                <a:tc>
                  <a:txBody>
                    <a:bodyPr/>
                    <a:lstStyle/>
                    <a:p>
                      <a:pPr algn="l" fontAlgn="t"/>
                      <a:r>
                        <a:rPr lang="en-US" sz="400" u="none" strike="noStrike">
                          <a:effectLst/>
                        </a:rPr>
                        <a:t>Credit or Waive</a:t>
                      </a:r>
                      <a:endParaRPr lang="en-US" sz="400" b="1" i="0" u="none" strike="noStrike">
                        <a:solidFill>
                          <a:srgbClr val="FFFFFF"/>
                        </a:solidFill>
                        <a:effectLst/>
                        <a:latin typeface="Arial"/>
                      </a:endParaRPr>
                    </a:p>
                  </a:txBody>
                  <a:tcPr marL="4053" marR="4053" marT="4053" marB="0"/>
                </a:tc>
                <a:tc>
                  <a:txBody>
                    <a:bodyPr/>
                    <a:lstStyle/>
                    <a:p>
                      <a:pPr algn="l" fontAlgn="ctr"/>
                      <a:r>
                        <a:rPr lang="en-US" sz="400" u="none" strike="noStrike">
                          <a:effectLst/>
                        </a:rPr>
                        <a:t>MSU Course</a:t>
                      </a:r>
                      <a:endParaRPr lang="en-US" sz="400" b="1" i="0" u="none" strike="noStrike">
                        <a:solidFill>
                          <a:srgbClr val="FFFFFF"/>
                        </a:solidFill>
                        <a:effectLst/>
                        <a:latin typeface="Arial"/>
                      </a:endParaRPr>
                    </a:p>
                  </a:txBody>
                  <a:tcPr marL="4053" marR="4053" marT="4053" marB="0" anchor="ctr"/>
                </a:tc>
                <a:tc>
                  <a:txBody>
                    <a:bodyPr/>
                    <a:lstStyle/>
                    <a:p>
                      <a:pPr algn="l" fontAlgn="ctr"/>
                      <a:r>
                        <a:rPr lang="en-US" sz="400" u="none" strike="noStrike" dirty="0">
                          <a:effectLst/>
                        </a:rPr>
                        <a:t>Grade used for Broad College Precore</a:t>
                      </a:r>
                      <a:endParaRPr lang="en-US" sz="400" b="1" i="0" u="none" strike="noStrike" dirty="0">
                        <a:solidFill>
                          <a:srgbClr val="FFFFFF"/>
                        </a:solidFill>
                        <a:effectLst/>
                        <a:latin typeface="Arial"/>
                      </a:endParaRPr>
                    </a:p>
                  </a:txBody>
                  <a:tcPr marL="4053" marR="4053" marT="4053" marB="0" anchor="ctr"/>
                </a:tc>
                <a:extLst>
                  <a:ext uri="{0D108BD9-81ED-4DB2-BD59-A6C34878D82A}">
                    <a16:rowId xmlns:a16="http://schemas.microsoft.com/office/drawing/2014/main" val="10021"/>
                  </a:ext>
                </a:extLst>
              </a:tr>
              <a:tr h="133736">
                <a:tc>
                  <a:txBody>
                    <a:bodyPr/>
                    <a:lstStyle/>
                    <a:p>
                      <a:pPr algn="l" fontAlgn="ctr"/>
                      <a:r>
                        <a:rPr lang="en-US" sz="400" u="none" strike="noStrike">
                          <a:effectLst/>
                        </a:rPr>
                        <a:t>Computer Science</a:t>
                      </a:r>
                      <a:endParaRPr lang="en-US" sz="400" b="1"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7, 6, or 5</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3 credits</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CSE GCU</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500" u="none" strike="noStrike">
                          <a:effectLst/>
                        </a:rPr>
                        <a:t>MUST TAKE CSE 101</a:t>
                      </a:r>
                      <a:endParaRPr lang="en-US" sz="500" b="0" i="0" u="none" strike="noStrike">
                        <a:solidFill>
                          <a:srgbClr val="000000"/>
                        </a:solidFill>
                        <a:effectLst/>
                        <a:latin typeface="Calibri"/>
                      </a:endParaRPr>
                    </a:p>
                  </a:txBody>
                  <a:tcPr marL="4053" marR="4053" marT="4053" marB="0" anchor="ctr"/>
                </a:tc>
                <a:extLst>
                  <a:ext uri="{0D108BD9-81ED-4DB2-BD59-A6C34878D82A}">
                    <a16:rowId xmlns:a16="http://schemas.microsoft.com/office/drawing/2014/main" val="10022"/>
                  </a:ext>
                </a:extLst>
              </a:tr>
              <a:tr h="145894">
                <a:tc rowSpan="2">
                  <a:txBody>
                    <a:bodyPr/>
                    <a:lstStyle/>
                    <a:p>
                      <a:pPr algn="l" fontAlgn="ctr"/>
                      <a:r>
                        <a:rPr lang="en-US" sz="400" u="none" strike="noStrike">
                          <a:effectLst/>
                        </a:rPr>
                        <a:t>English A - Literature</a:t>
                      </a:r>
                      <a:endParaRPr lang="en-US" sz="400" b="1"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7 or 6</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8 credits</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WRA 150 (Tier I requirement)/ GCU</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500" u="none" strike="noStrike">
                          <a:effectLst/>
                        </a:rPr>
                        <a:t>4.0</a:t>
                      </a:r>
                      <a:endParaRPr lang="en-US" sz="500" b="0" i="0" u="none" strike="noStrike">
                        <a:solidFill>
                          <a:srgbClr val="000000"/>
                        </a:solidFill>
                        <a:effectLst/>
                        <a:latin typeface="Calibri"/>
                      </a:endParaRPr>
                    </a:p>
                  </a:txBody>
                  <a:tcPr marL="4053" marR="4053" marT="4053" marB="0" anchor="ctr"/>
                </a:tc>
                <a:extLst>
                  <a:ext uri="{0D108BD9-81ED-4DB2-BD59-A6C34878D82A}">
                    <a16:rowId xmlns:a16="http://schemas.microsoft.com/office/drawing/2014/main" val="10023"/>
                  </a:ext>
                </a:extLst>
              </a:tr>
              <a:tr h="85105">
                <a:tc vMerge="1">
                  <a:txBody>
                    <a:bodyPr/>
                    <a:lstStyle/>
                    <a:p>
                      <a:endParaRPr lang="en-US"/>
                    </a:p>
                  </a:txBody>
                  <a:tcPr/>
                </a:tc>
                <a:tc>
                  <a:txBody>
                    <a:bodyPr/>
                    <a:lstStyle/>
                    <a:p>
                      <a:pPr algn="l" fontAlgn="t"/>
                      <a:r>
                        <a:rPr lang="en-US" sz="400" u="none" strike="noStrike">
                          <a:effectLst/>
                        </a:rPr>
                        <a:t>5</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4 Credits</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WRA 150</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500" u="none" strike="noStrike">
                          <a:effectLst/>
                        </a:rPr>
                        <a:t>3.5</a:t>
                      </a:r>
                      <a:endParaRPr lang="en-US" sz="500" b="0" i="0" u="none" strike="noStrike">
                        <a:solidFill>
                          <a:srgbClr val="000000"/>
                        </a:solidFill>
                        <a:effectLst/>
                        <a:latin typeface="Calibri"/>
                      </a:endParaRPr>
                    </a:p>
                  </a:txBody>
                  <a:tcPr marL="4053" marR="4053" marT="4053" marB="0" anchor="ctr"/>
                </a:tc>
                <a:extLst>
                  <a:ext uri="{0D108BD9-81ED-4DB2-BD59-A6C34878D82A}">
                    <a16:rowId xmlns:a16="http://schemas.microsoft.com/office/drawing/2014/main" val="10024"/>
                  </a:ext>
                </a:extLst>
              </a:tr>
              <a:tr h="85105">
                <a:tc>
                  <a:txBody>
                    <a:bodyPr/>
                    <a:lstStyle/>
                    <a:p>
                      <a:pPr algn="l" fontAlgn="ctr"/>
                      <a:r>
                        <a:rPr lang="en-US" sz="400" u="none" strike="noStrike">
                          <a:effectLst/>
                        </a:rPr>
                        <a:t>Mathematics</a:t>
                      </a:r>
                      <a:endParaRPr lang="en-US" sz="400" b="1"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7</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12 credits</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MTH 116, 132, 133</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500" u="none" strike="noStrike">
                          <a:effectLst/>
                        </a:rPr>
                        <a:t>4.0</a:t>
                      </a:r>
                      <a:endParaRPr lang="en-US" sz="500" b="0" i="0" u="none" strike="noStrike">
                        <a:solidFill>
                          <a:srgbClr val="000000"/>
                        </a:solidFill>
                        <a:effectLst/>
                        <a:latin typeface="Calibri"/>
                      </a:endParaRPr>
                    </a:p>
                  </a:txBody>
                  <a:tcPr marL="4053" marR="4053" marT="4053" marB="0" anchor="ctr"/>
                </a:tc>
                <a:extLst>
                  <a:ext uri="{0D108BD9-81ED-4DB2-BD59-A6C34878D82A}">
                    <a16:rowId xmlns:a16="http://schemas.microsoft.com/office/drawing/2014/main" val="10025"/>
                  </a:ext>
                </a:extLst>
              </a:tr>
              <a:tr h="85105">
                <a:tc>
                  <a:txBody>
                    <a:bodyPr/>
                    <a:lstStyle/>
                    <a:p>
                      <a:pPr algn="l" fontAlgn="ctr"/>
                      <a:r>
                        <a:rPr lang="en-US" sz="400" u="none" strike="noStrike">
                          <a:effectLst/>
                        </a:rPr>
                        <a:t>Mathematics</a:t>
                      </a:r>
                      <a:endParaRPr lang="en-US" sz="400" b="1"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6</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12 credits</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MTH 116, 132, 133</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500" u="none" strike="noStrike">
                          <a:effectLst/>
                        </a:rPr>
                        <a:t>4.0</a:t>
                      </a:r>
                      <a:endParaRPr lang="en-US" sz="500" b="0" i="0" u="none" strike="noStrike">
                        <a:solidFill>
                          <a:srgbClr val="000000"/>
                        </a:solidFill>
                        <a:effectLst/>
                        <a:latin typeface="Calibri"/>
                      </a:endParaRPr>
                    </a:p>
                  </a:txBody>
                  <a:tcPr marL="4053" marR="4053" marT="4053" marB="0" anchor="ctr"/>
                </a:tc>
                <a:extLst>
                  <a:ext uri="{0D108BD9-81ED-4DB2-BD59-A6C34878D82A}">
                    <a16:rowId xmlns:a16="http://schemas.microsoft.com/office/drawing/2014/main" val="10026"/>
                  </a:ext>
                </a:extLst>
              </a:tr>
              <a:tr h="81052">
                <a:tc>
                  <a:txBody>
                    <a:bodyPr/>
                    <a:lstStyle/>
                    <a:p>
                      <a:pPr algn="l" fontAlgn="ctr"/>
                      <a:endParaRPr lang="en-US" sz="400" b="1" i="0" u="none" strike="noStrike">
                        <a:solidFill>
                          <a:srgbClr val="000000"/>
                        </a:solidFill>
                        <a:effectLst/>
                        <a:latin typeface="Arial"/>
                      </a:endParaRPr>
                    </a:p>
                  </a:txBody>
                  <a:tcPr marL="4053" marR="4053" marT="4053" marB="0" anchor="ctr"/>
                </a:tc>
                <a:tc>
                  <a:txBody>
                    <a:bodyPr/>
                    <a:lstStyle/>
                    <a:p>
                      <a:pPr algn="l" fontAlgn="t"/>
                      <a:endParaRPr lang="en-US" sz="400" b="0" i="0" u="none" strike="noStrike">
                        <a:solidFill>
                          <a:srgbClr val="000000"/>
                        </a:solidFill>
                        <a:effectLst/>
                        <a:latin typeface="Arial"/>
                      </a:endParaRPr>
                    </a:p>
                  </a:txBody>
                  <a:tcPr marL="4053" marR="4053" marT="4053" marB="0"/>
                </a:tc>
                <a:tc>
                  <a:txBody>
                    <a:bodyPr/>
                    <a:lstStyle/>
                    <a:p>
                      <a:pPr algn="l" fontAlgn="t"/>
                      <a:endParaRPr lang="en-US" sz="400" b="0" i="0" u="none" strike="noStrike">
                        <a:solidFill>
                          <a:srgbClr val="000000"/>
                        </a:solidFill>
                        <a:effectLst/>
                        <a:latin typeface="Arial"/>
                      </a:endParaRPr>
                    </a:p>
                  </a:txBody>
                  <a:tcPr marL="4053" marR="4053" marT="4053" marB="0"/>
                </a:tc>
                <a:tc>
                  <a:txBody>
                    <a:bodyPr/>
                    <a:lstStyle/>
                    <a:p>
                      <a:pPr algn="l" fontAlgn="ct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500" u="none" strike="noStrike">
                          <a:effectLst/>
                        </a:rPr>
                        <a:t> </a:t>
                      </a:r>
                      <a:endParaRPr lang="en-US" sz="500" b="0" i="0" u="none" strike="noStrike">
                        <a:solidFill>
                          <a:srgbClr val="000000"/>
                        </a:solidFill>
                        <a:effectLst/>
                        <a:latin typeface="Calibri"/>
                      </a:endParaRPr>
                    </a:p>
                  </a:txBody>
                  <a:tcPr marL="4053" marR="4053" marT="4053" marB="0" anchor="ctr"/>
                </a:tc>
                <a:extLst>
                  <a:ext uri="{0D108BD9-81ED-4DB2-BD59-A6C34878D82A}">
                    <a16:rowId xmlns:a16="http://schemas.microsoft.com/office/drawing/2014/main" val="10027"/>
                  </a:ext>
                </a:extLst>
              </a:tr>
              <a:tr h="85105">
                <a:tc>
                  <a:txBody>
                    <a:bodyPr/>
                    <a:lstStyle/>
                    <a:p>
                      <a:pPr algn="l" fontAlgn="b"/>
                      <a:endParaRPr lang="en-US" sz="500" b="0" i="0" u="none" strike="noStrike">
                        <a:solidFill>
                          <a:srgbClr val="000000"/>
                        </a:solidFill>
                        <a:effectLst/>
                        <a:latin typeface="Calibri"/>
                      </a:endParaRPr>
                    </a:p>
                  </a:txBody>
                  <a:tcPr marL="4053" marR="4053" marT="4053" marB="0" anchor="b"/>
                </a:tc>
                <a:tc>
                  <a:txBody>
                    <a:bodyPr/>
                    <a:lstStyle/>
                    <a:p>
                      <a:pPr algn="l" fontAlgn="t"/>
                      <a:endParaRPr lang="en-US" sz="500" b="0" i="0" u="none" strike="noStrike">
                        <a:solidFill>
                          <a:srgbClr val="000000"/>
                        </a:solidFill>
                        <a:effectLst/>
                        <a:latin typeface="Calibri"/>
                      </a:endParaRPr>
                    </a:p>
                  </a:txBody>
                  <a:tcPr marL="4053" marR="4053" marT="4053" marB="0"/>
                </a:tc>
                <a:tc>
                  <a:txBody>
                    <a:bodyPr/>
                    <a:lstStyle/>
                    <a:p>
                      <a:pPr algn="l" fontAlgn="t"/>
                      <a:endParaRPr lang="en-US" sz="500" b="0" i="0" u="none" strike="noStrike">
                        <a:solidFill>
                          <a:srgbClr val="000000"/>
                        </a:solidFill>
                        <a:effectLst/>
                        <a:latin typeface="Calibri"/>
                      </a:endParaRPr>
                    </a:p>
                  </a:txBody>
                  <a:tcPr marL="4053" marR="4053" marT="4053" marB="0"/>
                </a:tc>
                <a:tc>
                  <a:txBody>
                    <a:bodyPr/>
                    <a:lstStyle/>
                    <a:p>
                      <a:pPr algn="l" fontAlgn="b"/>
                      <a:endParaRPr lang="en-US" sz="500" b="0" i="0" u="none" strike="noStrike">
                        <a:solidFill>
                          <a:srgbClr val="000000"/>
                        </a:solidFill>
                        <a:effectLst/>
                        <a:latin typeface="Calibri"/>
                      </a:endParaRPr>
                    </a:p>
                  </a:txBody>
                  <a:tcPr marL="4053" marR="4053" marT="4053" marB="0" anchor="b"/>
                </a:tc>
                <a:tc>
                  <a:txBody>
                    <a:bodyPr/>
                    <a:lstStyle/>
                    <a:p>
                      <a:pPr algn="l" fontAlgn="b"/>
                      <a:endParaRPr lang="en-US" sz="500" b="0" i="0" u="none" strike="noStrike">
                        <a:solidFill>
                          <a:srgbClr val="000000"/>
                        </a:solidFill>
                        <a:effectLst/>
                        <a:latin typeface="Calibri"/>
                      </a:endParaRPr>
                    </a:p>
                  </a:txBody>
                  <a:tcPr marL="4053" marR="4053" marT="4053" marB="0" anchor="b"/>
                </a:tc>
                <a:extLst>
                  <a:ext uri="{0D108BD9-81ED-4DB2-BD59-A6C34878D82A}">
                    <a16:rowId xmlns:a16="http://schemas.microsoft.com/office/drawing/2014/main" val="10028"/>
                  </a:ext>
                </a:extLst>
              </a:tr>
              <a:tr h="89158">
                <a:tc gridSpan="5">
                  <a:txBody>
                    <a:bodyPr/>
                    <a:lstStyle/>
                    <a:p>
                      <a:pPr algn="ctr" fontAlgn="ctr"/>
                      <a:r>
                        <a:rPr lang="en-US" sz="500" u="none" strike="noStrike">
                          <a:effectLst/>
                        </a:rPr>
                        <a:t>Michigan State University</a:t>
                      </a:r>
                      <a:endParaRPr lang="en-US" sz="500" b="1" i="0" u="none" strike="noStrike">
                        <a:solidFill>
                          <a:srgbClr val="FFFFFF"/>
                        </a:solidFill>
                        <a:effectLst/>
                        <a:latin typeface="Arial"/>
                      </a:endParaRPr>
                    </a:p>
                  </a:txBody>
                  <a:tcPr marL="4053" marR="4053" marT="405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9"/>
                  </a:ext>
                </a:extLst>
              </a:tr>
              <a:tr h="89158">
                <a:tc gridSpan="5">
                  <a:txBody>
                    <a:bodyPr/>
                    <a:lstStyle/>
                    <a:p>
                      <a:pPr algn="l" fontAlgn="ctr"/>
                      <a:r>
                        <a:rPr lang="en-US" sz="500" u="none" strike="noStrike">
                          <a:effectLst/>
                        </a:rPr>
                        <a:t>College Level Examination Program (CLEP) Practices and Policies</a:t>
                      </a:r>
                      <a:endParaRPr lang="en-US" sz="500" b="1" i="0" u="none" strike="noStrike">
                        <a:solidFill>
                          <a:srgbClr val="000000"/>
                        </a:solidFill>
                        <a:effectLst/>
                        <a:latin typeface="Arial"/>
                      </a:endParaRPr>
                    </a:p>
                  </a:txBody>
                  <a:tcPr marL="401209" marR="4053" marT="405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0"/>
                  </a:ext>
                </a:extLst>
              </a:tr>
              <a:tr h="85105">
                <a:tc gridSpan="5">
                  <a:txBody>
                    <a:bodyPr/>
                    <a:lstStyle/>
                    <a:p>
                      <a:pPr algn="l" fontAlgn="ctr"/>
                      <a:r>
                        <a:rPr lang="en-US" sz="500" u="none" strike="noStrike">
                          <a:effectLst/>
                        </a:rPr>
                        <a:t>(Minimum scores based on computer-based testing environment)</a:t>
                      </a:r>
                      <a:endParaRPr lang="en-US" sz="500" b="0" i="0" u="none" strike="noStrike">
                        <a:solidFill>
                          <a:srgbClr val="000000"/>
                        </a:solidFill>
                        <a:effectLst/>
                        <a:latin typeface="Arial"/>
                      </a:endParaRPr>
                    </a:p>
                  </a:txBody>
                  <a:tcPr marL="401209" marR="4053" marT="405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1"/>
                  </a:ext>
                </a:extLst>
              </a:tr>
              <a:tr h="348525">
                <a:tc>
                  <a:txBody>
                    <a:bodyPr/>
                    <a:lstStyle/>
                    <a:p>
                      <a:pPr algn="ctr" fontAlgn="ctr"/>
                      <a:r>
                        <a:rPr lang="en-US" sz="400" u="none" strike="noStrike">
                          <a:effectLst/>
                        </a:rPr>
                        <a:t>Examination</a:t>
                      </a:r>
                      <a:endParaRPr lang="en-US" sz="400" b="1" i="0" u="none" strike="noStrike">
                        <a:solidFill>
                          <a:srgbClr val="FFFFFF"/>
                        </a:solidFill>
                        <a:effectLst/>
                        <a:latin typeface="Arial"/>
                      </a:endParaRPr>
                    </a:p>
                  </a:txBody>
                  <a:tcPr marL="4053" marR="4053" marT="4053" marB="0" anchor="ctr"/>
                </a:tc>
                <a:tc>
                  <a:txBody>
                    <a:bodyPr/>
                    <a:lstStyle/>
                    <a:p>
                      <a:pPr algn="l" fontAlgn="t"/>
                      <a:r>
                        <a:rPr lang="en-US" sz="400" u="none" strike="noStrike">
                          <a:effectLst/>
                        </a:rPr>
                        <a:t>Min. Score</a:t>
                      </a:r>
                      <a:endParaRPr lang="en-US" sz="400" b="1" i="0" u="none" strike="noStrike">
                        <a:solidFill>
                          <a:srgbClr val="FFFFFF"/>
                        </a:solidFill>
                        <a:effectLst/>
                        <a:latin typeface="Arial"/>
                      </a:endParaRPr>
                    </a:p>
                  </a:txBody>
                  <a:tcPr marL="4053" marR="4053" marT="4053" marB="0"/>
                </a:tc>
                <a:tc>
                  <a:txBody>
                    <a:bodyPr/>
                    <a:lstStyle/>
                    <a:p>
                      <a:pPr algn="l" fontAlgn="t"/>
                      <a:r>
                        <a:rPr lang="en-US" sz="400" u="none" strike="noStrike">
                          <a:effectLst/>
                        </a:rPr>
                        <a:t>Credits</a:t>
                      </a:r>
                      <a:endParaRPr lang="en-US" sz="400" b="1" i="0" u="none" strike="noStrike">
                        <a:solidFill>
                          <a:srgbClr val="FFFFFF"/>
                        </a:solidFill>
                        <a:effectLst/>
                        <a:latin typeface="Arial"/>
                      </a:endParaRPr>
                    </a:p>
                  </a:txBody>
                  <a:tcPr marL="4053" marR="4053" marT="4053" marB="0"/>
                </a:tc>
                <a:tc>
                  <a:txBody>
                    <a:bodyPr/>
                    <a:lstStyle/>
                    <a:p>
                      <a:pPr algn="l" fontAlgn="ctr"/>
                      <a:r>
                        <a:rPr lang="en-US" sz="400" u="none" strike="noStrike">
                          <a:effectLst/>
                        </a:rPr>
                        <a:t> </a:t>
                      </a:r>
                      <a:endParaRPr lang="en-US" sz="400" b="1" i="0" u="none" strike="noStrike">
                        <a:solidFill>
                          <a:srgbClr val="FFFFFF"/>
                        </a:solidFill>
                        <a:effectLst/>
                        <a:latin typeface="Arial"/>
                      </a:endParaRPr>
                    </a:p>
                  </a:txBody>
                  <a:tcPr marL="364736" marR="4053" marT="4053" marB="0" anchor="ctr"/>
                </a:tc>
                <a:tc>
                  <a:txBody>
                    <a:bodyPr/>
                    <a:lstStyle/>
                    <a:p>
                      <a:pPr algn="l" fontAlgn="ctr"/>
                      <a:r>
                        <a:rPr lang="en-US" sz="400" u="none" strike="noStrike" dirty="0">
                          <a:effectLst/>
                        </a:rPr>
                        <a:t>Grade used for Broad College Precore</a:t>
                      </a:r>
                      <a:endParaRPr lang="en-US" sz="400" b="1" i="0" u="none" strike="noStrike" dirty="0">
                        <a:solidFill>
                          <a:srgbClr val="FFFFFF"/>
                        </a:solidFill>
                        <a:effectLst/>
                        <a:latin typeface="Arial"/>
                      </a:endParaRPr>
                    </a:p>
                  </a:txBody>
                  <a:tcPr marL="4053" marR="4053" marT="4053" marB="0" anchor="ctr"/>
                </a:tc>
                <a:extLst>
                  <a:ext uri="{0D108BD9-81ED-4DB2-BD59-A6C34878D82A}">
                    <a16:rowId xmlns:a16="http://schemas.microsoft.com/office/drawing/2014/main" val="10032"/>
                  </a:ext>
                </a:extLst>
              </a:tr>
              <a:tr h="133736">
                <a:tc>
                  <a:txBody>
                    <a:bodyPr/>
                    <a:lstStyle/>
                    <a:p>
                      <a:pPr algn="l" fontAlgn="ctr"/>
                      <a:r>
                        <a:rPr lang="en-US" sz="400" u="none" strike="noStrike">
                          <a:effectLst/>
                        </a:rPr>
                        <a:t>American Literature</a:t>
                      </a:r>
                      <a:endParaRPr lang="en-US" sz="400" b="0"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50</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4</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ENG, GCU*</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500" u="none" strike="noStrike">
                          <a:effectLst/>
                        </a:rPr>
                        <a:t>Must Take WRA 110-150</a:t>
                      </a:r>
                      <a:endParaRPr lang="en-US" sz="500" b="0" i="0" u="none" strike="noStrike">
                        <a:solidFill>
                          <a:srgbClr val="000000"/>
                        </a:solidFill>
                        <a:effectLst/>
                        <a:latin typeface="Calibri"/>
                      </a:endParaRPr>
                    </a:p>
                  </a:txBody>
                  <a:tcPr marL="4053" marR="4053" marT="4053" marB="0" anchor="ctr"/>
                </a:tc>
                <a:extLst>
                  <a:ext uri="{0D108BD9-81ED-4DB2-BD59-A6C34878D82A}">
                    <a16:rowId xmlns:a16="http://schemas.microsoft.com/office/drawing/2014/main" val="10033"/>
                  </a:ext>
                </a:extLst>
              </a:tr>
              <a:tr h="198578">
                <a:tc>
                  <a:txBody>
                    <a:bodyPr/>
                    <a:lstStyle/>
                    <a:p>
                      <a:pPr algn="l" fontAlgn="ctr"/>
                      <a:r>
                        <a:rPr lang="en-US" sz="400" u="none" strike="noStrike">
                          <a:effectLst/>
                        </a:rPr>
                        <a:t>Analyzing and Interpreting Literature</a:t>
                      </a:r>
                      <a:endParaRPr lang="en-US" sz="400" b="0"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50</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4</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ENG, GCU*</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500" u="none" strike="noStrike">
                          <a:effectLst/>
                        </a:rPr>
                        <a:t>Must Take WRA 110-150</a:t>
                      </a:r>
                      <a:endParaRPr lang="en-US" sz="500" b="0" i="0" u="none" strike="noStrike">
                        <a:solidFill>
                          <a:srgbClr val="000000"/>
                        </a:solidFill>
                        <a:effectLst/>
                        <a:latin typeface="Calibri"/>
                      </a:endParaRPr>
                    </a:p>
                  </a:txBody>
                  <a:tcPr marL="4053" marR="4053" marT="4053" marB="0" anchor="ctr"/>
                </a:tc>
                <a:extLst>
                  <a:ext uri="{0D108BD9-81ED-4DB2-BD59-A6C34878D82A}">
                    <a16:rowId xmlns:a16="http://schemas.microsoft.com/office/drawing/2014/main" val="10034"/>
                  </a:ext>
                </a:extLst>
              </a:tr>
              <a:tr h="85105">
                <a:tc>
                  <a:txBody>
                    <a:bodyPr/>
                    <a:lstStyle/>
                    <a:p>
                      <a:pPr algn="l" fontAlgn="ctr"/>
                      <a:r>
                        <a:rPr lang="en-US" sz="400" u="none" strike="noStrike">
                          <a:effectLst/>
                        </a:rPr>
                        <a:t>English Literature</a:t>
                      </a:r>
                      <a:endParaRPr lang="en-US" sz="400" b="0"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50</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4</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ENG, GCU*</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500" u="none" strike="noStrike">
                          <a:effectLst/>
                        </a:rPr>
                        <a:t>Must Take WRA 110-150</a:t>
                      </a:r>
                      <a:endParaRPr lang="en-US" sz="500" b="0" i="0" u="none" strike="noStrike">
                        <a:solidFill>
                          <a:srgbClr val="000000"/>
                        </a:solidFill>
                        <a:effectLst/>
                        <a:latin typeface="Calibri"/>
                      </a:endParaRPr>
                    </a:p>
                  </a:txBody>
                  <a:tcPr marL="4053" marR="4053" marT="4053" marB="0" anchor="ctr"/>
                </a:tc>
                <a:extLst>
                  <a:ext uri="{0D108BD9-81ED-4DB2-BD59-A6C34878D82A}">
                    <a16:rowId xmlns:a16="http://schemas.microsoft.com/office/drawing/2014/main" val="10035"/>
                  </a:ext>
                </a:extLst>
              </a:tr>
              <a:tr h="141842">
                <a:tc>
                  <a:txBody>
                    <a:bodyPr/>
                    <a:lstStyle/>
                    <a:p>
                      <a:pPr algn="l" fontAlgn="ctr"/>
                      <a:r>
                        <a:rPr lang="en-US" sz="400" u="none" strike="noStrike">
                          <a:effectLst/>
                        </a:rPr>
                        <a:t>College Algebra</a:t>
                      </a:r>
                      <a:endParaRPr lang="en-US" sz="400" b="0"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50</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3</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MTH 103</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500" u="none" strike="noStrike">
                          <a:effectLst/>
                        </a:rPr>
                        <a:t>4.0</a:t>
                      </a:r>
                      <a:endParaRPr lang="en-US" sz="500" b="0" i="0" u="none" strike="noStrike">
                        <a:solidFill>
                          <a:srgbClr val="000000"/>
                        </a:solidFill>
                        <a:effectLst/>
                        <a:latin typeface="Calibri"/>
                      </a:endParaRPr>
                    </a:p>
                  </a:txBody>
                  <a:tcPr marL="4053" marR="4053" marT="4053" marB="0" anchor="ctr"/>
                </a:tc>
                <a:extLst>
                  <a:ext uri="{0D108BD9-81ED-4DB2-BD59-A6C34878D82A}">
                    <a16:rowId xmlns:a16="http://schemas.microsoft.com/office/drawing/2014/main" val="10036"/>
                  </a:ext>
                </a:extLst>
              </a:tr>
              <a:tr h="85105">
                <a:tc>
                  <a:txBody>
                    <a:bodyPr/>
                    <a:lstStyle/>
                    <a:p>
                      <a:pPr algn="l" fontAlgn="ctr"/>
                      <a:r>
                        <a:rPr lang="en-US" sz="400" u="none" strike="noStrike">
                          <a:effectLst/>
                        </a:rPr>
                        <a:t>Pre-calculus</a:t>
                      </a:r>
                      <a:endParaRPr lang="en-US" sz="400" b="0" i="0" u="none" strike="noStrike">
                        <a:solidFill>
                          <a:srgbClr val="000000"/>
                        </a:solidFill>
                        <a:effectLst/>
                        <a:latin typeface="Arial"/>
                      </a:endParaRPr>
                    </a:p>
                  </a:txBody>
                  <a:tcPr marL="4053" marR="4053" marT="4053" marB="0" anchor="ctr"/>
                </a:tc>
                <a:tc>
                  <a:txBody>
                    <a:bodyPr/>
                    <a:lstStyle/>
                    <a:p>
                      <a:pPr algn="l" fontAlgn="t"/>
                      <a:r>
                        <a:rPr lang="en-US" sz="400" u="none" strike="noStrike">
                          <a:effectLst/>
                        </a:rPr>
                        <a:t>50-79</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3</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MTH 103</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500" u="none" strike="noStrike">
                          <a:effectLst/>
                        </a:rPr>
                        <a:t>4.0</a:t>
                      </a:r>
                      <a:endParaRPr lang="en-US" sz="500" b="0" i="0" u="none" strike="noStrike">
                        <a:solidFill>
                          <a:srgbClr val="000000"/>
                        </a:solidFill>
                        <a:effectLst/>
                        <a:latin typeface="Calibri"/>
                      </a:endParaRPr>
                    </a:p>
                  </a:txBody>
                  <a:tcPr marL="4053" marR="4053" marT="4053" marB="0" anchor="ctr"/>
                </a:tc>
                <a:extLst>
                  <a:ext uri="{0D108BD9-81ED-4DB2-BD59-A6C34878D82A}">
                    <a16:rowId xmlns:a16="http://schemas.microsoft.com/office/drawing/2014/main" val="10037"/>
                  </a:ext>
                </a:extLst>
              </a:tr>
              <a:tr h="85105">
                <a:tc>
                  <a:txBody>
                    <a:bodyPr/>
                    <a:lstStyle/>
                    <a:p>
                      <a:pPr algn="l" fontAlgn="ctr"/>
                      <a:r>
                        <a:rPr lang="en-US" sz="500" u="none" strike="noStrike">
                          <a:effectLst/>
                        </a:rPr>
                        <a:t> </a:t>
                      </a:r>
                      <a:endParaRPr lang="en-US" sz="500" b="0" i="0" u="none" strike="noStrike">
                        <a:solidFill>
                          <a:srgbClr val="000000"/>
                        </a:solidFill>
                        <a:effectLst/>
                        <a:latin typeface="Calibri"/>
                      </a:endParaRPr>
                    </a:p>
                  </a:txBody>
                  <a:tcPr marL="4053" marR="4053" marT="4053" marB="0" anchor="ctr"/>
                </a:tc>
                <a:tc>
                  <a:txBody>
                    <a:bodyPr/>
                    <a:lstStyle/>
                    <a:p>
                      <a:pPr algn="l" fontAlgn="t"/>
                      <a:r>
                        <a:rPr lang="en-US" sz="400" u="none" strike="noStrike">
                          <a:effectLst/>
                        </a:rPr>
                        <a:t>80</a:t>
                      </a:r>
                      <a:endParaRPr lang="en-US" sz="400" b="0" i="0" u="none" strike="noStrike">
                        <a:solidFill>
                          <a:srgbClr val="000000"/>
                        </a:solidFill>
                        <a:effectLst/>
                        <a:latin typeface="Arial"/>
                      </a:endParaRPr>
                    </a:p>
                  </a:txBody>
                  <a:tcPr marL="4053" marR="4053" marT="4053" marB="0"/>
                </a:tc>
                <a:tc>
                  <a:txBody>
                    <a:bodyPr/>
                    <a:lstStyle/>
                    <a:p>
                      <a:pPr algn="l" fontAlgn="t"/>
                      <a:r>
                        <a:rPr lang="en-US" sz="400" u="none" strike="noStrike">
                          <a:effectLst/>
                        </a:rPr>
                        <a:t>5</a:t>
                      </a:r>
                      <a:endParaRPr lang="en-US" sz="400" b="0" i="0" u="none" strike="noStrike">
                        <a:solidFill>
                          <a:srgbClr val="000000"/>
                        </a:solidFill>
                        <a:effectLst/>
                        <a:latin typeface="Arial"/>
                      </a:endParaRPr>
                    </a:p>
                  </a:txBody>
                  <a:tcPr marL="4053" marR="4053" marT="4053" marB="0"/>
                </a:tc>
                <a:tc>
                  <a:txBody>
                    <a:bodyPr/>
                    <a:lstStyle/>
                    <a:p>
                      <a:pPr algn="l" fontAlgn="ctr"/>
                      <a:r>
                        <a:rPr lang="en-US" sz="400" u="none" strike="noStrike">
                          <a:effectLst/>
                        </a:rPr>
                        <a:t>MTH 116</a:t>
                      </a:r>
                      <a:endParaRPr lang="en-US" sz="400" b="0" i="0" u="none" strike="noStrike">
                        <a:solidFill>
                          <a:srgbClr val="000000"/>
                        </a:solidFill>
                        <a:effectLst/>
                        <a:latin typeface="Arial"/>
                      </a:endParaRPr>
                    </a:p>
                  </a:txBody>
                  <a:tcPr marL="4053" marR="4053" marT="4053" marB="0" anchor="ctr"/>
                </a:tc>
                <a:tc>
                  <a:txBody>
                    <a:bodyPr/>
                    <a:lstStyle/>
                    <a:p>
                      <a:pPr algn="l" fontAlgn="ctr"/>
                      <a:r>
                        <a:rPr lang="en-US" sz="500" u="none" strike="noStrike">
                          <a:effectLst/>
                        </a:rPr>
                        <a:t>4.0</a:t>
                      </a:r>
                      <a:endParaRPr lang="en-US" sz="500" b="0" i="0" u="none" strike="noStrike">
                        <a:solidFill>
                          <a:srgbClr val="000000"/>
                        </a:solidFill>
                        <a:effectLst/>
                        <a:latin typeface="Calibri"/>
                      </a:endParaRPr>
                    </a:p>
                  </a:txBody>
                  <a:tcPr marL="4053" marR="4053" marT="4053" marB="0" anchor="ctr"/>
                </a:tc>
                <a:extLst>
                  <a:ext uri="{0D108BD9-81ED-4DB2-BD59-A6C34878D82A}">
                    <a16:rowId xmlns:a16="http://schemas.microsoft.com/office/drawing/2014/main" val="10038"/>
                  </a:ext>
                </a:extLst>
              </a:tr>
              <a:tr h="89158">
                <a:tc gridSpan="4">
                  <a:txBody>
                    <a:bodyPr/>
                    <a:lstStyle/>
                    <a:p>
                      <a:pPr algn="r" fontAlgn="ctr"/>
                      <a:r>
                        <a:rPr lang="en-US" sz="300" u="none" strike="noStrike">
                          <a:effectLst/>
                        </a:rPr>
                        <a:t> </a:t>
                      </a:r>
                      <a:endParaRPr lang="en-US" sz="300" b="1" i="0" u="none" strike="noStrike">
                        <a:solidFill>
                          <a:srgbClr val="FFFFFF"/>
                        </a:solidFill>
                        <a:effectLst/>
                        <a:latin typeface="Arial"/>
                      </a:endParaRPr>
                    </a:p>
                  </a:txBody>
                  <a:tcPr marL="4053" marR="4053" marT="4053"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u="none" strike="noStrike" dirty="0">
                          <a:effectLst/>
                        </a:rPr>
                        <a:t> </a:t>
                      </a:r>
                      <a:endParaRPr lang="en-US" sz="500" b="0" i="0" u="none" strike="noStrike" dirty="0">
                        <a:solidFill>
                          <a:srgbClr val="000000"/>
                        </a:solidFill>
                        <a:effectLst/>
                        <a:latin typeface="Calibri"/>
                      </a:endParaRPr>
                    </a:p>
                  </a:txBody>
                  <a:tcPr marL="4053" marR="4053" marT="4053" marB="0" anchor="b"/>
                </a:tc>
                <a:extLst>
                  <a:ext uri="{0D108BD9-81ED-4DB2-BD59-A6C34878D82A}">
                    <a16:rowId xmlns:a16="http://schemas.microsoft.com/office/drawing/2014/main" val="10039"/>
                  </a:ext>
                </a:extLst>
              </a:tr>
            </a:tbl>
          </a:graphicData>
        </a:graphic>
      </p:graphicFrame>
      <p:pic>
        <p:nvPicPr>
          <p:cNvPr id="3074" name="Picture 2" descr="M:\AOP\College Session\background 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63" y="449655"/>
            <a:ext cx="7846337" cy="707886"/>
          </a:xfrm>
          <a:prstGeom prst="rect">
            <a:avLst/>
          </a:prstGeom>
          <a:noFill/>
        </p:spPr>
        <p:txBody>
          <a:bodyPr wrap="square" rtlCol="0">
            <a:spAutoFit/>
          </a:bodyPr>
          <a:lstStyle/>
          <a:p>
            <a:pPr algn="ctr"/>
            <a:r>
              <a:rPr lang="en-US" sz="4000" dirty="0"/>
              <a:t>AP Exam Scores/Credit</a:t>
            </a:r>
          </a:p>
        </p:txBody>
      </p:sp>
      <p:sp>
        <p:nvSpPr>
          <p:cNvPr id="7" name="TextBox 6"/>
          <p:cNvSpPr txBox="1"/>
          <p:nvPr/>
        </p:nvSpPr>
        <p:spPr>
          <a:xfrm>
            <a:off x="76200" y="1295400"/>
            <a:ext cx="7848600" cy="984885"/>
          </a:xfrm>
          <a:prstGeom prst="rect">
            <a:avLst/>
          </a:prstGeom>
          <a:noFill/>
        </p:spPr>
        <p:txBody>
          <a:bodyPr wrap="square" rtlCol="0">
            <a:spAutoFit/>
          </a:bodyPr>
          <a:lstStyle/>
          <a:p>
            <a:endParaRPr lang="en-US" sz="2400" dirty="0"/>
          </a:p>
          <a:p>
            <a:endParaRPr lang="en-US" sz="1000" dirty="0"/>
          </a:p>
          <a:p>
            <a:pPr lvl="1">
              <a:buSzPct val="75000"/>
            </a:pP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4256961109"/>
              </p:ext>
            </p:extLst>
          </p:nvPr>
        </p:nvGraphicFramePr>
        <p:xfrm>
          <a:off x="381000" y="1330036"/>
          <a:ext cx="7315200" cy="4218562"/>
        </p:xfrm>
        <a:graphic>
          <a:graphicData uri="http://schemas.openxmlformats.org/drawingml/2006/table">
            <a:tbl>
              <a:tblPr/>
              <a:tblGrid>
                <a:gridCol w="1654321">
                  <a:extLst>
                    <a:ext uri="{9D8B030D-6E8A-4147-A177-3AD203B41FA5}">
                      <a16:colId xmlns:a16="http://schemas.microsoft.com/office/drawing/2014/main" val="20000"/>
                    </a:ext>
                  </a:extLst>
                </a:gridCol>
                <a:gridCol w="653604">
                  <a:extLst>
                    <a:ext uri="{9D8B030D-6E8A-4147-A177-3AD203B41FA5}">
                      <a16:colId xmlns:a16="http://schemas.microsoft.com/office/drawing/2014/main" val="20001"/>
                    </a:ext>
                  </a:extLst>
                </a:gridCol>
                <a:gridCol w="723765">
                  <a:extLst>
                    <a:ext uri="{9D8B030D-6E8A-4147-A177-3AD203B41FA5}">
                      <a16:colId xmlns:a16="http://schemas.microsoft.com/office/drawing/2014/main" val="20002"/>
                    </a:ext>
                  </a:extLst>
                </a:gridCol>
                <a:gridCol w="1447531">
                  <a:extLst>
                    <a:ext uri="{9D8B030D-6E8A-4147-A177-3AD203B41FA5}">
                      <a16:colId xmlns:a16="http://schemas.microsoft.com/office/drawing/2014/main" val="20003"/>
                    </a:ext>
                  </a:extLst>
                </a:gridCol>
                <a:gridCol w="2835979">
                  <a:extLst>
                    <a:ext uri="{9D8B030D-6E8A-4147-A177-3AD203B41FA5}">
                      <a16:colId xmlns:a16="http://schemas.microsoft.com/office/drawing/2014/main" val="20004"/>
                    </a:ext>
                  </a:extLst>
                </a:gridCol>
              </a:tblGrid>
              <a:tr h="244507">
                <a:tc gridSpan="5">
                  <a:txBody>
                    <a:bodyPr/>
                    <a:lstStyle/>
                    <a:p>
                      <a:pPr algn="ctr" fontAlgn="ctr"/>
                      <a:r>
                        <a:rPr lang="en-US" sz="1200" b="1" i="0" u="none" strike="noStrike" dirty="0">
                          <a:solidFill>
                            <a:srgbClr val="000000"/>
                          </a:solidFill>
                          <a:effectLst/>
                          <a:latin typeface="Arial"/>
                        </a:rPr>
                        <a:t>College Board Advanced Placement Program Equivalencies </a:t>
                      </a:r>
                    </a:p>
                    <a:p>
                      <a:pPr algn="ctr" fontAlgn="ctr"/>
                      <a:endParaRPr lang="en-US" sz="800" b="1" i="0" u="none" strike="noStrike" dirty="0">
                        <a:solidFill>
                          <a:srgbClr val="000000"/>
                        </a:solidFill>
                        <a:effectLst/>
                        <a:latin typeface="Arial"/>
                      </a:endParaRPr>
                    </a:p>
                    <a:p>
                      <a:pPr algn="ctr" fontAlgn="ctr"/>
                      <a:r>
                        <a:rPr lang="en-US" sz="1100" b="1" i="0" u="none" strike="noStrike" dirty="0">
                          <a:solidFill>
                            <a:srgbClr val="000000"/>
                          </a:solidFill>
                          <a:effectLst/>
                          <a:latin typeface="Arial"/>
                        </a:rPr>
                        <a:t>(Only used if less than 2 College Precore course grades at MSU)</a:t>
                      </a:r>
                    </a:p>
                  </a:txBody>
                  <a:tcPr marL="9429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0675">
                <a:tc gridSpan="5">
                  <a:txBody>
                    <a:bodyPr/>
                    <a:lstStyle/>
                    <a:p>
                      <a:pPr algn="l" fontAlgn="ctr"/>
                      <a:r>
                        <a:rPr lang="en-US" sz="800" b="1" i="0" u="none" strike="noStrike">
                          <a:solidFill>
                            <a:srgbClr val="FFFFFF"/>
                          </a:solidFill>
                          <a:effectLst/>
                          <a:latin typeface="Arial"/>
                        </a:rPr>
                        <a:t> </a:t>
                      </a:r>
                    </a:p>
                  </a:txBody>
                  <a:tcPr marL="5143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4507">
                <a:tc>
                  <a:txBody>
                    <a:bodyPr/>
                    <a:lstStyle/>
                    <a:p>
                      <a:pPr algn="l" fontAlgn="ctr"/>
                      <a:r>
                        <a:rPr lang="en-US" sz="1000" b="0" i="0" u="none" strike="noStrike" dirty="0">
                          <a:solidFill>
                            <a:srgbClr val="000000"/>
                          </a:solidFill>
                          <a:effectLst/>
                          <a:latin typeface="Arial"/>
                        </a:rPr>
                        <a:t>Economics - Micro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1000" b="0" i="0" u="none" strike="noStrike" dirty="0">
                          <a:solidFill>
                            <a:srgbClr val="000000"/>
                          </a:solidFill>
                          <a:effectLst/>
                          <a:latin typeface="Arial"/>
                        </a:rPr>
                        <a:t>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EC 201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Use</a:t>
                      </a:r>
                      <a:r>
                        <a:rPr lang="en-US" sz="1000" b="0" i="0" u="none" strike="noStrike" baseline="0" dirty="0">
                          <a:solidFill>
                            <a:srgbClr val="000000"/>
                          </a:solidFill>
                          <a:effectLst/>
                          <a:latin typeface="Arial"/>
                        </a:rPr>
                        <a:t> </a:t>
                      </a:r>
                      <a:r>
                        <a:rPr lang="en-US" sz="1000" b="0" i="0" u="none" strike="noStrike" dirty="0">
                          <a:solidFill>
                            <a:srgbClr val="000000"/>
                          </a:solidFill>
                          <a:effectLst/>
                          <a:latin typeface="Arial"/>
                        </a:rPr>
                        <a:t>4.0 grade for EC 201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4507">
                <a:tc>
                  <a:txBody>
                    <a:bodyPr/>
                    <a:lstStyle/>
                    <a:p>
                      <a:pPr algn="l" fontAlgn="ctr"/>
                      <a:r>
                        <a:rPr lang="en-US" sz="900" b="0" i="0" u="none" strike="noStrike" dirty="0">
                          <a:solidFill>
                            <a:srgbClr val="000000"/>
                          </a:solidFill>
                          <a:effectLst/>
                          <a:latin typeface="Arial"/>
                        </a:rPr>
                        <a:t>Exam </a:t>
                      </a:r>
                      <a:r>
                        <a:rPr lang="en-US" sz="900" b="1" i="0" u="none" strike="noStrike" dirty="0">
                          <a:solidFill>
                            <a:srgbClr val="000000"/>
                          </a:solidFill>
                          <a:effectLst/>
                          <a:latin typeface="Arial"/>
                        </a:rPr>
                        <a:t>34</a:t>
                      </a:r>
                      <a:endParaRPr lang="en-US" sz="9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EC 201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Use</a:t>
                      </a:r>
                      <a:r>
                        <a:rPr lang="en-US" sz="1000" b="0" i="0" u="none" strike="noStrike" baseline="0" dirty="0">
                          <a:solidFill>
                            <a:srgbClr val="000000"/>
                          </a:solidFill>
                          <a:effectLst/>
                          <a:latin typeface="Arial"/>
                        </a:rPr>
                        <a:t> 4.0 </a:t>
                      </a:r>
                      <a:r>
                        <a:rPr lang="en-US" sz="1000" b="0" i="0" u="none" strike="noStrike" dirty="0">
                          <a:solidFill>
                            <a:srgbClr val="000000"/>
                          </a:solidFill>
                          <a:effectLst/>
                          <a:latin typeface="Arial"/>
                        </a:rPr>
                        <a:t>grade for EC 201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6150">
                <a:tc>
                  <a:txBody>
                    <a:bodyPr/>
                    <a:lstStyle/>
                    <a:p>
                      <a:pPr algn="l" fontAlgn="ctr"/>
                      <a:r>
                        <a:rPr lang="en-US" sz="1000" b="0" i="0" u="none" strike="noStrike" dirty="0">
                          <a:solidFill>
                            <a:srgbClr val="000000"/>
                          </a:solidFill>
                          <a:effectLst/>
                          <a:latin typeface="Arial"/>
                        </a:rPr>
                        <a:t>Economics - Macro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t"/>
                      <a:r>
                        <a:rPr lang="en-US" sz="1000" b="0" i="0" u="none" strike="noStrike" dirty="0">
                          <a:solidFill>
                            <a:srgbClr val="000000"/>
                          </a:solidFill>
                          <a:effectLst/>
                          <a:latin typeface="Arial"/>
                        </a:rPr>
                        <a:t>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EC 202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Use</a:t>
                      </a:r>
                      <a:r>
                        <a:rPr lang="en-US" sz="1000" b="0" i="0" u="none" strike="noStrike" baseline="0" dirty="0">
                          <a:solidFill>
                            <a:srgbClr val="000000"/>
                          </a:solidFill>
                          <a:effectLst/>
                          <a:latin typeface="Arial"/>
                        </a:rPr>
                        <a:t> </a:t>
                      </a:r>
                      <a:r>
                        <a:rPr lang="en-US" sz="1000" b="0" i="0" u="none" strike="noStrike" dirty="0">
                          <a:solidFill>
                            <a:srgbClr val="000000"/>
                          </a:solidFill>
                          <a:effectLst/>
                          <a:latin typeface="Arial"/>
                        </a:rPr>
                        <a:t>4.0 grade for EC 202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4507">
                <a:tc>
                  <a:txBody>
                    <a:bodyPr/>
                    <a:lstStyle/>
                    <a:p>
                      <a:pPr algn="l" fontAlgn="ctr"/>
                      <a:r>
                        <a:rPr lang="en-US" sz="900" b="0" i="0" u="none" strike="noStrike" dirty="0">
                          <a:solidFill>
                            <a:srgbClr val="000000"/>
                          </a:solidFill>
                          <a:effectLst/>
                          <a:latin typeface="Arial"/>
                        </a:rPr>
                        <a:t>Exam </a:t>
                      </a:r>
                      <a:r>
                        <a:rPr lang="en-US" sz="900" b="1" i="0" u="none" strike="noStrike" dirty="0">
                          <a:solidFill>
                            <a:srgbClr val="000000"/>
                          </a:solidFill>
                          <a:effectLst/>
                          <a:latin typeface="Arial"/>
                        </a:rPr>
                        <a:t>35</a:t>
                      </a:r>
                      <a:endParaRPr lang="en-US" sz="9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a:rPr>
                        <a:t>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EC 202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Use</a:t>
                      </a:r>
                      <a:r>
                        <a:rPr lang="en-US" sz="1000" b="0" i="0" u="none" strike="noStrike" baseline="0" dirty="0">
                          <a:solidFill>
                            <a:srgbClr val="000000"/>
                          </a:solidFill>
                          <a:effectLst/>
                          <a:latin typeface="Arial"/>
                        </a:rPr>
                        <a:t> 4.0</a:t>
                      </a:r>
                      <a:r>
                        <a:rPr lang="en-US" sz="1000" b="0" i="0" u="none" strike="noStrike" dirty="0">
                          <a:solidFill>
                            <a:srgbClr val="000000"/>
                          </a:solidFill>
                          <a:effectLst/>
                          <a:latin typeface="Arial"/>
                        </a:rPr>
                        <a:t> grade for EC 202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4511">
                <a:tc gridSpan="5">
                  <a:txBody>
                    <a:bodyPr/>
                    <a:lstStyle/>
                    <a:p>
                      <a:pPr algn="l" fontAlgn="ctr"/>
                      <a:endParaRPr lang="en-US" sz="800" b="1" i="1"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56150">
                <a:tc>
                  <a:txBody>
                    <a:bodyPr/>
                    <a:lstStyle/>
                    <a:p>
                      <a:pPr algn="l" fontAlgn="ctr"/>
                      <a:r>
                        <a:rPr lang="en-US" sz="1000" b="0" i="0" u="none" strike="noStrike" dirty="0">
                          <a:solidFill>
                            <a:srgbClr val="000000"/>
                          </a:solidFill>
                          <a:effectLst/>
                          <a:latin typeface="Arial"/>
                        </a:rPr>
                        <a:t>Statistics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a:noFill/>
                    </a:lnB>
                  </a:tcPr>
                </a:tc>
                <a:tc>
                  <a:txBody>
                    <a:bodyPr/>
                    <a:lstStyle/>
                    <a:p>
                      <a:pPr algn="l" fontAlgn="t"/>
                      <a:r>
                        <a:rPr lang="en-US" sz="1000" b="0" i="0" u="none" strike="noStrike">
                          <a:solidFill>
                            <a:srgbClr val="000000"/>
                          </a:solidFill>
                          <a:effectLst/>
                          <a:latin typeface="Arial"/>
                        </a:rPr>
                        <a:t>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STT 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Use 4.0 grade for STT 200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4507">
                <a:tc>
                  <a:txBody>
                    <a:bodyPr/>
                    <a:lstStyle/>
                    <a:p>
                      <a:pPr algn="l" fontAlgn="ctr"/>
                      <a:r>
                        <a:rPr lang="en-US" sz="900" b="0" i="0" u="none" strike="noStrike" dirty="0">
                          <a:solidFill>
                            <a:srgbClr val="000000"/>
                          </a:solidFill>
                          <a:effectLst/>
                          <a:latin typeface="Arial"/>
                        </a:rPr>
                        <a:t>Exam </a:t>
                      </a:r>
                      <a:r>
                        <a:rPr lang="en-US" sz="900" b="1" i="0" u="none" strike="noStrike" dirty="0">
                          <a:solidFill>
                            <a:srgbClr val="000000"/>
                          </a:solidFill>
                          <a:effectLst/>
                          <a:latin typeface="Arial"/>
                        </a:rPr>
                        <a:t>90</a:t>
                      </a:r>
                      <a:endParaRPr lang="en-US" sz="9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B05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Arial"/>
                        </a:rPr>
                        <a:t>3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STT 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Use 4.0 grade for STT 200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8"/>
                  </a:ext>
                </a:extLst>
              </a:tr>
              <a:tr h="244507">
                <a:tc>
                  <a:txBody>
                    <a:bodyPr/>
                    <a:lstStyle/>
                    <a:p>
                      <a:pPr algn="l" fontAlgn="ctr"/>
                      <a:r>
                        <a:rPr lang="en-US" sz="1000" b="0" i="0" u="none" strike="noStrike" dirty="0">
                          <a:solidFill>
                            <a:srgbClr val="000000"/>
                          </a:solidFill>
                          <a:effectLst/>
                          <a:latin typeface="Arial"/>
                        </a:rPr>
                        <a:t>English Language &amp; Comp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a:noFill/>
                    </a:lnB>
                  </a:tcPr>
                </a:tc>
                <a:tc rowSpan="3">
                  <a:txBody>
                    <a:bodyPr/>
                    <a:lstStyle/>
                    <a:p>
                      <a:pPr algn="l" fontAlgn="t"/>
                      <a:r>
                        <a:rPr lang="en-US" sz="1000" b="0" i="0" u="none" strike="noStrike" dirty="0">
                          <a:solidFill>
                            <a:srgbClr val="000000"/>
                          </a:solidFill>
                          <a:effectLst/>
                          <a:latin typeface="Arial"/>
                        </a:rPr>
                        <a:t>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t"/>
                      <a:r>
                        <a:rPr lang="en-US" sz="1000" b="0" i="0" u="none" strike="noStrike">
                          <a:solidFill>
                            <a:srgbClr val="000000"/>
                          </a:solidFill>
                          <a:effectLst/>
                          <a:latin typeface="Arial"/>
                        </a:rPr>
                        <a:t>4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en-US" sz="1000" b="0" i="0" u="none" strike="noStrike" dirty="0">
                          <a:solidFill>
                            <a:srgbClr val="000000"/>
                          </a:solidFill>
                          <a:effectLst/>
                          <a:latin typeface="Arial"/>
                        </a:rPr>
                        <a:t>WRA 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en-US" sz="1000" b="0" i="0" u="none" strike="noStrike" dirty="0">
                          <a:solidFill>
                            <a:srgbClr val="000000"/>
                          </a:solidFill>
                          <a:effectLst/>
                          <a:latin typeface="Arial"/>
                        </a:rPr>
                        <a:t>Use 4.0 grade for WRA101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B05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2909">
                <a:tc>
                  <a:txBody>
                    <a:bodyPr/>
                    <a:lstStyle/>
                    <a:p>
                      <a:pPr algn="l" fontAlgn="ctr"/>
                      <a:r>
                        <a:rPr lang="en-US" sz="1000" b="0" i="0" u="none" strike="noStrike" dirty="0">
                          <a:solidFill>
                            <a:srgbClr val="000000"/>
                          </a:solidFill>
                          <a:effectLst/>
                          <a:latin typeface="Arial"/>
                        </a:rPr>
                        <a:t>Exam </a:t>
                      </a:r>
                      <a:r>
                        <a:rPr lang="en-US" sz="1000" b="1" i="0" u="none" strike="noStrike" dirty="0">
                          <a:solidFill>
                            <a:srgbClr val="000000"/>
                          </a:solidFill>
                          <a:effectLst/>
                          <a:latin typeface="Arial"/>
                        </a:rPr>
                        <a:t>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0">
                <a:tc>
                  <a:txBody>
                    <a:bodyPr/>
                    <a:lstStyle/>
                    <a:p>
                      <a:pPr algn="l" fontAlgn="ctr"/>
                      <a:r>
                        <a:rPr lang="en-US" sz="900" b="0" i="0" u="none" strike="noStrike" dirty="0">
                          <a:solidFill>
                            <a:srgbClr val="000000"/>
                          </a:solidFill>
                          <a:effectLst/>
                          <a:latin typeface="Arial"/>
                        </a:rPr>
                        <a:t>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221220">
                <a:tc>
                  <a:txBody>
                    <a:bodyPr/>
                    <a:lstStyle/>
                    <a:p>
                      <a:pPr algn="l" fontAlgn="ctr"/>
                      <a:r>
                        <a:rPr lang="en-US" sz="1000" b="0" i="0" u="none" strike="noStrike" dirty="0">
                          <a:solidFill>
                            <a:srgbClr val="000000"/>
                          </a:solidFill>
                          <a:effectLst/>
                          <a:latin typeface="Arial"/>
                        </a:rPr>
                        <a:t>English Literature &amp; Comp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a:rPr>
                        <a:t>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4 credits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WRA 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Use 4.0 grade for WRA 101 in College Precore GPA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286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Exam </a:t>
                      </a:r>
                      <a:r>
                        <a:rPr lang="en-US" sz="1000" b="1" i="0" u="none" strike="noStrike" dirty="0">
                          <a:solidFill>
                            <a:srgbClr val="000000"/>
                          </a:solidFill>
                          <a:effectLst/>
                          <a:latin typeface="Arial"/>
                        </a:rPr>
                        <a:t>37</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Arial"/>
                        </a:rPr>
                        <a:t>or</a:t>
                      </a:r>
                    </a:p>
                    <a:p>
                      <a:pPr algn="l" fontAlgn="ctr"/>
                      <a:endParaRPr lang="en-US" sz="10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a:solidFill>
                            <a:srgbClr val="000000"/>
                          </a:solidFill>
                          <a:effectLst/>
                          <a:latin typeface="Arial"/>
                        </a:rPr>
                        <a:t>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0 credit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Waive WRA 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l" fontAlgn="ctr"/>
                      <a:r>
                        <a:rPr lang="en-US" sz="1100" b="1" i="0" u="none" strike="noStrike" dirty="0">
                          <a:solidFill>
                            <a:srgbClr val="000000"/>
                          </a:solidFill>
                          <a:effectLst/>
                          <a:latin typeface="Calibri"/>
                        </a:rPr>
                        <a:t>Must Take WRA 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alpha val="56000"/>
                      </a:schemeClr>
                    </a:solidFill>
                  </a:tcPr>
                </a:tc>
                <a:extLst>
                  <a:ext uri="{0D108BD9-81ED-4DB2-BD59-A6C34878D82A}">
                    <a16:rowId xmlns:a16="http://schemas.microsoft.com/office/drawing/2014/main" val="10013"/>
                  </a:ext>
                </a:extLst>
              </a:tr>
              <a:tr h="244507">
                <a:tc>
                  <a:txBody>
                    <a:bodyPr/>
                    <a:lstStyle/>
                    <a:p>
                      <a:pPr algn="l" fontAlgn="ctr"/>
                      <a:r>
                        <a:rPr lang="en-US" sz="900" b="0" i="0" u="none" strike="noStrike" dirty="0">
                          <a:solidFill>
                            <a:srgbClr val="000000"/>
                          </a:solidFill>
                          <a:effectLst/>
                          <a:latin typeface="Arial"/>
                        </a:rPr>
                        <a:t>Capstone Research</a:t>
                      </a:r>
                    </a:p>
                    <a:p>
                      <a:pPr algn="l" fontAlgn="ctr"/>
                      <a:r>
                        <a:rPr lang="en-US" sz="900" b="0" i="0" u="none" strike="noStrike" dirty="0">
                          <a:solidFill>
                            <a:srgbClr val="000000"/>
                          </a:solidFill>
                          <a:effectLst/>
                          <a:latin typeface="Arial"/>
                        </a:rPr>
                        <a:t>Exam </a:t>
                      </a:r>
                      <a:r>
                        <a:rPr lang="en-US" sz="900" b="1" i="0" u="none" strike="noStrike" dirty="0">
                          <a:solidFill>
                            <a:srgbClr val="000000"/>
                          </a:solidFill>
                          <a:effectLst/>
                          <a:latin typeface="Arial"/>
                        </a:rPr>
                        <a:t>23</a:t>
                      </a:r>
                    </a:p>
                    <a:p>
                      <a:pPr algn="l" fontAlgn="ctr"/>
                      <a:endParaRPr lang="en-US" sz="9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2 or 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Arial"/>
                        </a:rPr>
                        <a:t>No credit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alpha val="56000"/>
                      </a:schemeClr>
                    </a:solidFill>
                  </a:tcPr>
                </a:tc>
                <a:tc vMerge="1">
                  <a:txBody>
                    <a:bodyPr/>
                    <a:lstStyle/>
                    <a:p>
                      <a:endParaRPr lang="en-US"/>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268999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7046</TotalTime>
  <Words>4817</Words>
  <Application>Microsoft Office PowerPoint</Application>
  <PresentationFormat>On-screen Show (4:3)</PresentationFormat>
  <Paragraphs>1272</Paragraphs>
  <Slides>34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Arial</vt:lpstr>
      <vt:lpstr>Calibri</vt:lpstr>
      <vt:lpstr>Courier New</vt:lpstr>
      <vt:lpstr>Gotham SSm A</vt:lpstr>
      <vt:lpstr>Office Theme</vt:lpstr>
      <vt:lpstr>Broad College Secondary Admission Information Session (Fall 2024)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Evidence-Based Bullets</vt:lpstr>
      <vt:lpstr>The W.H.O. Method in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Eli Broad College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 College Admission Information Session</dc:title>
  <dc:creator>Wallace, Melanie</dc:creator>
  <cp:lastModifiedBy>Wallace, Melanie</cp:lastModifiedBy>
  <cp:revision>143</cp:revision>
  <cp:lastPrinted>2024-09-18T18:35:06Z</cp:lastPrinted>
  <dcterms:created xsi:type="dcterms:W3CDTF">2016-09-07T17:56:15Z</dcterms:created>
  <dcterms:modified xsi:type="dcterms:W3CDTF">2024-09-20T15:28:26Z</dcterms:modified>
</cp:coreProperties>
</file>