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5" r:id="rId2"/>
    <p:sldId id="306" r:id="rId3"/>
    <p:sldId id="307" r:id="rId4"/>
    <p:sldId id="308" r:id="rId5"/>
    <p:sldId id="309" r:id="rId6"/>
    <p:sldId id="310" r:id="rId7"/>
    <p:sldId id="311" r:id="rId8"/>
    <p:sldId id="312" r:id="rId9"/>
    <p:sldId id="260" r:id="rId10"/>
    <p:sldId id="313" r:id="rId11"/>
    <p:sldId id="314" r:id="rId12"/>
    <p:sldId id="315" r:id="rId13"/>
    <p:sldId id="316" r:id="rId14"/>
    <p:sldId id="318" r:id="rId15"/>
    <p:sldId id="317" r:id="rId16"/>
    <p:sldId id="319" r:id="rId17"/>
    <p:sldId id="320" r:id="rId18"/>
    <p:sldId id="321" r:id="rId19"/>
    <p:sldId id="322" r:id="rId20"/>
    <p:sldId id="323" r:id="rId21"/>
    <p:sldId id="324" r:id="rId22"/>
    <p:sldId id="325" r:id="rId23"/>
    <p:sldId id="326" r:id="rId24"/>
    <p:sldId id="327" r:id="rId25"/>
    <p:sldId id="328" r:id="rId26"/>
    <p:sldId id="329" r:id="rId27"/>
    <p:sldId id="331" r:id="rId28"/>
    <p:sldId id="332" r:id="rId29"/>
    <p:sldId id="330" r:id="rId30"/>
    <p:sldId id="333" r:id="rId31"/>
    <p:sldId id="334" r:id="rId32"/>
    <p:sldId id="335" r:id="rId33"/>
    <p:sldId id="338" r:id="rId34"/>
    <p:sldId id="336" r:id="rId35"/>
    <p:sldId id="339" r:id="rId36"/>
    <p:sldId id="337" r:id="rId3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101" d="100"/>
          <a:sy n="101" d="100"/>
        </p:scale>
        <p:origin x="13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CACD0245-E630-40AD-940A-FF3D605504DE}" type="datetimeFigureOut">
              <a:rPr lang="en-US" smtClean="0"/>
              <a:t>2/2/2026</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2E2910C-60F0-47E4-A7CB-C038E27FC08A}" type="slidenum">
              <a:rPr lang="en-US" smtClean="0"/>
              <a:t>‹#›</a:t>
            </a:fld>
            <a:endParaRPr lang="en-US"/>
          </a:p>
        </p:txBody>
      </p:sp>
    </p:spTree>
    <p:extLst>
      <p:ext uri="{BB962C8B-B14F-4D97-AF65-F5344CB8AC3E}">
        <p14:creationId xmlns:p14="http://schemas.microsoft.com/office/powerpoint/2010/main" val="276742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B2592768-867D-4B7C-BF0B-2103BB14024C}" type="datetimeFigureOut">
              <a:rPr lang="en-US" smtClean="0"/>
              <a:t>2/2/2026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0D6AC48E-727E-4517-9AFB-2FC8E996F684}" type="slidenum">
              <a:rPr lang="en-US" smtClean="0"/>
              <a:t>‹#›</a:t>
            </a:fld>
            <a:endParaRPr lang="en-US"/>
          </a:p>
        </p:txBody>
      </p:sp>
    </p:spTree>
    <p:extLst>
      <p:ext uri="{BB962C8B-B14F-4D97-AF65-F5344CB8AC3E}">
        <p14:creationId xmlns:p14="http://schemas.microsoft.com/office/powerpoint/2010/main" val="10625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F24A-988E-7B49-BE3C-AC375EBC154C}"/>
              </a:ext>
            </a:extLst>
          </p:cNvPr>
          <p:cNvSpPr>
            <a:spLocks noGrp="1"/>
          </p:cNvSpPr>
          <p:nvPr>
            <p:ph type="ctrTitle"/>
          </p:nvPr>
        </p:nvSpPr>
        <p:spPr>
          <a:xfrm>
            <a:off x="1343025" y="1143001"/>
            <a:ext cx="6657975" cy="2844149"/>
          </a:xfrm>
          <a:prstGeom prst="rect">
            <a:avLst/>
          </a:prstGeom>
        </p:spPr>
        <p:txBody>
          <a:bodyPr anchor="b"/>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DFEA4C7-09F8-334E-83FE-48444BAA6BB8}"/>
              </a:ext>
            </a:extLst>
          </p:cNvPr>
          <p:cNvSpPr>
            <a:spLocks noGrp="1"/>
          </p:cNvSpPr>
          <p:nvPr>
            <p:ph type="subTitle" idx="1" hasCustomPrompt="1"/>
          </p:nvPr>
        </p:nvSpPr>
        <p:spPr>
          <a:xfrm>
            <a:off x="1343025" y="3986784"/>
            <a:ext cx="6657975" cy="393192"/>
          </a:xfrm>
        </p:spPr>
        <p:txBody>
          <a:bodyPr>
            <a:noAutofit/>
          </a:bodyPr>
          <a:lstStyle>
            <a:lvl1pPr marL="0" indent="0" algn="l">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p:txBody>
      </p:sp>
      <p:sp>
        <p:nvSpPr>
          <p:cNvPr id="20" name="Text Placeholder 19">
            <a:extLst>
              <a:ext uri="{FF2B5EF4-FFF2-40B4-BE49-F238E27FC236}">
                <a16:creationId xmlns:a16="http://schemas.microsoft.com/office/drawing/2014/main" id="{964918C4-B749-0945-A507-68A9CE79861B}"/>
              </a:ext>
            </a:extLst>
          </p:cNvPr>
          <p:cNvSpPr>
            <a:spLocks noGrp="1"/>
          </p:cNvSpPr>
          <p:nvPr>
            <p:ph type="body" sz="quarter" idx="10" hasCustomPrompt="1"/>
          </p:nvPr>
        </p:nvSpPr>
        <p:spPr>
          <a:xfrm>
            <a:off x="1343025" y="4379977"/>
            <a:ext cx="6657975" cy="390525"/>
          </a:xfrm>
        </p:spPr>
        <p:txBody>
          <a:bodyPr>
            <a:noAutofit/>
          </a:bodyPr>
          <a:lstStyle>
            <a:lvl1pPr marL="0" indent="0">
              <a:buNone/>
              <a:defRPr sz="1350">
                <a:solidFill>
                  <a:schemeClr val="bg1"/>
                </a:solidFill>
              </a:defRPr>
            </a:lvl1pPr>
          </a:lstStyle>
          <a:p>
            <a:pPr lvl="0"/>
            <a:r>
              <a:rPr lang="en-US" dirty="0"/>
              <a:t>Title</a:t>
            </a:r>
          </a:p>
        </p:txBody>
      </p:sp>
      <p:pic>
        <p:nvPicPr>
          <p:cNvPr id="12" name="Picture 11" descr="Broad College of Business">
            <a:extLst>
              <a:ext uri="{FF2B5EF4-FFF2-40B4-BE49-F238E27FC236}">
                <a16:creationId xmlns:a16="http://schemas.microsoft.com/office/drawing/2014/main" id="{D8E15BD3-B028-9D43-9D2D-97D1AEF087BF}"/>
              </a:ext>
            </a:extLst>
          </p:cNvPr>
          <p:cNvPicPr>
            <a:picLocks noChangeAspect="1"/>
          </p:cNvPicPr>
          <p:nvPr userDrawn="1"/>
        </p:nvPicPr>
        <p:blipFill>
          <a:blip r:embed="rId3"/>
          <a:stretch>
            <a:fillRect/>
          </a:stretch>
        </p:blipFill>
        <p:spPr>
          <a:xfrm>
            <a:off x="1419224" y="5960698"/>
            <a:ext cx="3228975" cy="296089"/>
          </a:xfrm>
          <a:prstGeom prst="rect">
            <a:avLst/>
          </a:prstGeom>
        </p:spPr>
      </p:pic>
      <p:pic>
        <p:nvPicPr>
          <p:cNvPr id="14" name="Picture 13" descr="Half of a translucent spartan helmet over a green tinted backdrop of the Minskoff Pavilion,">
            <a:extLst>
              <a:ext uri="{FF2B5EF4-FFF2-40B4-BE49-F238E27FC236}">
                <a16:creationId xmlns:a16="http://schemas.microsoft.com/office/drawing/2014/main" id="{3C25AB49-37AD-324B-8B9E-0E784A28191A}"/>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l="49677" t="9217" b="15073"/>
          <a:stretch/>
        </p:blipFill>
        <p:spPr>
          <a:xfrm>
            <a:off x="0" y="1"/>
            <a:ext cx="2957513" cy="6858000"/>
          </a:xfrm>
          <a:prstGeom prst="rect">
            <a:avLst/>
          </a:prstGeom>
        </p:spPr>
      </p:pic>
      <p:sp>
        <p:nvSpPr>
          <p:cNvPr id="28" name="Text Placeholder 6">
            <a:extLst>
              <a:ext uri="{FF2B5EF4-FFF2-40B4-BE49-F238E27FC236}">
                <a16:creationId xmlns:a16="http://schemas.microsoft.com/office/drawing/2014/main" id="{CC604016-D377-C14B-B775-9DBD125E058B}"/>
              </a:ext>
            </a:extLst>
          </p:cNvPr>
          <p:cNvSpPr>
            <a:spLocks noGrp="1"/>
          </p:cNvSpPr>
          <p:nvPr>
            <p:ph type="body" sz="quarter" idx="11" hasCustomPrompt="1"/>
          </p:nvPr>
        </p:nvSpPr>
        <p:spPr>
          <a:xfrm>
            <a:off x="1343025" y="557784"/>
            <a:ext cx="6657975" cy="393192"/>
          </a:xfrm>
        </p:spPr>
        <p:txBody>
          <a:bodyPr>
            <a:noAutofit/>
          </a:bodyPr>
          <a:lstStyle>
            <a:lvl1pPr marL="0" indent="0">
              <a:buNone/>
              <a:defRPr sz="1350" b="0">
                <a:solidFill>
                  <a:schemeClr val="bg1"/>
                </a:solidFill>
              </a:defRPr>
            </a:lvl1pPr>
          </a:lstStyle>
          <a:p>
            <a:pPr lvl="0"/>
            <a:r>
              <a:rPr lang="en-US" dirty="0"/>
              <a:t>Date</a:t>
            </a:r>
          </a:p>
        </p:txBody>
      </p:sp>
    </p:spTree>
    <p:extLst>
      <p:ext uri="{BB962C8B-B14F-4D97-AF65-F5344CB8AC3E}">
        <p14:creationId xmlns:p14="http://schemas.microsoft.com/office/powerpoint/2010/main" val="30107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77EF-607C-294D-AF9C-C95E188C0867}"/>
              </a:ext>
            </a:extLst>
          </p:cNvPr>
          <p:cNvSpPr>
            <a:spLocks noGrp="1"/>
          </p:cNvSpPr>
          <p:nvPr>
            <p:ph type="title" hasCustomPrompt="1"/>
          </p:nvPr>
        </p:nvSpPr>
        <p:spPr>
          <a:xfrm>
            <a:off x="1343026" y="1143001"/>
            <a:ext cx="2732018" cy="921735"/>
          </a:xfrm>
        </p:spPr>
        <p:txBody>
          <a:bodyPr/>
          <a:lstStyle/>
          <a:p>
            <a:r>
              <a:rPr lang="en-US" dirty="0"/>
              <a:t>Chart Title</a:t>
            </a:r>
          </a:p>
        </p:txBody>
      </p:sp>
      <p:sp>
        <p:nvSpPr>
          <p:cNvPr id="4" name="Content Placeholder 2">
            <a:extLst>
              <a:ext uri="{FF2B5EF4-FFF2-40B4-BE49-F238E27FC236}">
                <a16:creationId xmlns:a16="http://schemas.microsoft.com/office/drawing/2014/main" id="{B1F53279-E05E-844C-B04B-01EB90277820}"/>
              </a:ext>
            </a:extLst>
          </p:cNvPr>
          <p:cNvSpPr>
            <a:spLocks noGrp="1"/>
          </p:cNvSpPr>
          <p:nvPr>
            <p:ph idx="1" hasCustomPrompt="1"/>
          </p:nvPr>
        </p:nvSpPr>
        <p:spPr>
          <a:xfrm>
            <a:off x="1343026" y="2242688"/>
            <a:ext cx="2266949" cy="3700913"/>
          </a:xfrm>
        </p:spPr>
        <p:txBody>
          <a:bodyPr/>
          <a:lstStyle>
            <a:lvl1pPr marL="0" marR="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lvl1pPr>
          </a:lstStyle>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350" b="0" i="0" u="none" strike="noStrike" kern="1200" cap="none" spc="0" normalizeH="0" baseline="0" noProof="0" dirty="0">
                <a:ln>
                  <a:noFill/>
                </a:ln>
                <a:solidFill>
                  <a:srgbClr val="535054"/>
                </a:solidFill>
                <a:effectLst/>
                <a:uLnTx/>
                <a:uFillTx/>
                <a:latin typeface="+mn-lt"/>
                <a:ea typeface="+mn-ea"/>
                <a:cs typeface="+mn-cs"/>
              </a:rPr>
              <a:t>Chart</a:t>
            </a:r>
          </a:p>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050" b="1" i="0" u="none" strike="noStrike" kern="1200" cap="none" spc="0" normalizeH="0" baseline="0" noProof="0" dirty="0">
                <a:ln>
                  <a:noFill/>
                </a:ln>
                <a:solidFill>
                  <a:srgbClr val="535054"/>
                </a:solidFill>
                <a:effectLst/>
                <a:uLnTx/>
                <a:uFillTx/>
                <a:latin typeface="+mn-lt"/>
                <a:ea typeface="+mn-ea"/>
                <a:cs typeface="+mn-cs"/>
              </a:rPr>
              <a:t>Source: University Advancement</a:t>
            </a:r>
          </a:p>
        </p:txBody>
      </p:sp>
      <p:sp>
        <p:nvSpPr>
          <p:cNvPr id="6" name="Chart Placeholder 5">
            <a:extLst>
              <a:ext uri="{FF2B5EF4-FFF2-40B4-BE49-F238E27FC236}">
                <a16:creationId xmlns:a16="http://schemas.microsoft.com/office/drawing/2014/main" id="{5DD3336C-42D0-834D-8EE9-5341E3CF2FFC}"/>
              </a:ext>
            </a:extLst>
          </p:cNvPr>
          <p:cNvSpPr>
            <a:spLocks noGrp="1"/>
          </p:cNvSpPr>
          <p:nvPr>
            <p:ph type="chart" sz="quarter" idx="11"/>
          </p:nvPr>
        </p:nvSpPr>
        <p:spPr>
          <a:xfrm>
            <a:off x="4178808" y="1408176"/>
            <a:ext cx="4279392" cy="4535424"/>
          </a:xfrm>
        </p:spPr>
        <p:txBody>
          <a:bodyPr/>
          <a:lstStyle/>
          <a:p>
            <a:endParaRPr lang="en-US"/>
          </a:p>
        </p:txBody>
      </p:sp>
      <p:sp>
        <p:nvSpPr>
          <p:cNvPr id="8" name="Date Placeholder 3">
            <a:extLst>
              <a:ext uri="{FF2B5EF4-FFF2-40B4-BE49-F238E27FC236}">
                <a16:creationId xmlns:a16="http://schemas.microsoft.com/office/drawing/2014/main" id="{CABD0D24-F7FE-2940-A729-A817045F6513}"/>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FDBF1CFE-EC4E-F14C-A51F-AB87CB4D584B}" type="datetime4">
              <a:rPr lang="en-US" smtClean="0"/>
              <a:t>February 2, 2026</a:t>
            </a:fld>
            <a:endParaRPr lang="en-US" dirty="0"/>
          </a:p>
        </p:txBody>
      </p:sp>
    </p:spTree>
    <p:extLst>
      <p:ext uri="{BB962C8B-B14F-4D97-AF65-F5344CB8AC3E}">
        <p14:creationId xmlns:p14="http://schemas.microsoft.com/office/powerpoint/2010/main" val="276152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Full-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96C5B6-5EEA-A54A-BB33-49DEA9BC0AD6}"/>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04FF4010-DA7B-8F48-B09F-6034284526D8}" type="datetime4">
              <a:rPr lang="en-US" smtClean="0"/>
              <a:t>February 2, 2026</a:t>
            </a:fld>
            <a:endParaRPr lang="en-US" dirty="0"/>
          </a:p>
        </p:txBody>
      </p:sp>
      <p:sp>
        <p:nvSpPr>
          <p:cNvPr id="6" name="Chart Placeholder 5">
            <a:extLst>
              <a:ext uri="{FF2B5EF4-FFF2-40B4-BE49-F238E27FC236}">
                <a16:creationId xmlns:a16="http://schemas.microsoft.com/office/drawing/2014/main" id="{2A8AF4A3-F987-4443-9BF8-D68BB3C67C4D}"/>
              </a:ext>
            </a:extLst>
          </p:cNvPr>
          <p:cNvSpPr>
            <a:spLocks noGrp="1"/>
          </p:cNvSpPr>
          <p:nvPr>
            <p:ph type="chart" sz="quarter" idx="10"/>
          </p:nvPr>
        </p:nvSpPr>
        <p:spPr>
          <a:xfrm>
            <a:off x="685800" y="1143000"/>
            <a:ext cx="7772400" cy="5067300"/>
          </a:xfrm>
        </p:spPr>
        <p:txBody>
          <a:bodyPr/>
          <a:lstStyle/>
          <a:p>
            <a:endParaRPr lang="en-US" dirty="0"/>
          </a:p>
        </p:txBody>
      </p:sp>
    </p:spTree>
    <p:extLst>
      <p:ext uri="{BB962C8B-B14F-4D97-AF65-F5344CB8AC3E}">
        <p14:creationId xmlns:p14="http://schemas.microsoft.com/office/powerpoint/2010/main" val="1679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3436-7C21-AF4D-AE8F-FA4668554B58}"/>
              </a:ext>
            </a:extLst>
          </p:cNvPr>
          <p:cNvSpPr>
            <a:spLocks noGrp="1"/>
          </p:cNvSpPr>
          <p:nvPr>
            <p:ph type="title"/>
          </p:nvPr>
        </p:nvSpPr>
        <p:spPr>
          <a:xfrm>
            <a:off x="1343025" y="1143001"/>
            <a:ext cx="7115175" cy="921735"/>
          </a:xfrm>
          <a:prstGeom prst="rect">
            <a:avLst/>
          </a:prstGeo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E60FC631-AFB6-484D-ACDE-DAA98BCF7E9A}"/>
              </a:ext>
            </a:extLst>
          </p:cNvPr>
          <p:cNvSpPr>
            <a:spLocks noGrp="1"/>
          </p:cNvSpPr>
          <p:nvPr>
            <p:ph sz="half" idx="1"/>
          </p:nvPr>
        </p:nvSpPr>
        <p:spPr>
          <a:xfrm>
            <a:off x="1343025" y="2242688"/>
            <a:ext cx="3419475"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A1931A78-94FE-4A43-93B2-C0D1FE714A3F}"/>
              </a:ext>
            </a:extLst>
          </p:cNvPr>
          <p:cNvSpPr>
            <a:spLocks noGrp="1"/>
          </p:cNvSpPr>
          <p:nvPr>
            <p:ph sz="half" idx="11"/>
          </p:nvPr>
        </p:nvSpPr>
        <p:spPr>
          <a:xfrm>
            <a:off x="5038725" y="2242688"/>
            <a:ext cx="3419475"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6FD1C61-B5B2-A449-9899-9B9EFD364FC1}"/>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F0A3CC4E-0112-5B48-ADC8-60547FCC7EBF}" type="datetime4">
              <a:rPr lang="en-US" smtClean="0"/>
              <a:t>February 2, 2026</a:t>
            </a:fld>
            <a:endParaRPr lang="en-US" dirty="0"/>
          </a:p>
        </p:txBody>
      </p:sp>
    </p:spTree>
    <p:extLst>
      <p:ext uri="{BB962C8B-B14F-4D97-AF65-F5344CB8AC3E}">
        <p14:creationId xmlns:p14="http://schemas.microsoft.com/office/powerpoint/2010/main" val="375477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 Content - MINT">
    <p:bg>
      <p:bgPr>
        <a:solidFill>
          <a:srgbClr val="137A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5" y="1143001"/>
            <a:ext cx="7115175" cy="921735"/>
          </a:xfrm>
          <a:prstGeom prst="rect">
            <a:avLst/>
          </a:prstGeom>
        </p:spPr>
        <p:txBody>
          <a:bodyPr/>
          <a:lstStyle>
            <a:lvl1pPr>
              <a:defRPr>
                <a:solidFill>
                  <a:schemeClr val="bg1"/>
                </a:solidFill>
              </a:defRPr>
            </a:lvl1pPr>
          </a:lstStyle>
          <a:p>
            <a:r>
              <a:rPr lang="en-US" dirty="0"/>
              <a:t>Green BG #137A63</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Tree>
    <p:extLst>
      <p:ext uri="{BB962C8B-B14F-4D97-AF65-F5344CB8AC3E}">
        <p14:creationId xmlns:p14="http://schemas.microsoft.com/office/powerpoint/2010/main" val="121484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ng Title + Content - MINT ">
    <p:bg>
      <p:bgPr>
        <a:solidFill>
          <a:srgbClr val="137A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5" y="1309509"/>
            <a:ext cx="3020253" cy="4634091"/>
          </a:xfrm>
          <a:prstGeom prst="rect">
            <a:avLst/>
          </a:prstGeom>
        </p:spPr>
        <p:txBody>
          <a:bodyPr anchor="t"/>
          <a:lstStyle>
            <a:lvl1pPr>
              <a:defRPr>
                <a:solidFill>
                  <a:schemeClr val="bg1"/>
                </a:solidFill>
              </a:defRPr>
            </a:lvl1pPr>
          </a:lstStyle>
          <a:p>
            <a:r>
              <a:rPr lang="en-US" dirty="0"/>
              <a:t>Long Heading Goes Here </a:t>
            </a:r>
            <a:br>
              <a:rPr lang="en-US" dirty="0"/>
            </a:br>
            <a:r>
              <a:rPr lang="en-US" dirty="0"/>
              <a:t>Mint Green BG #137A63</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4572000" y="1309510"/>
            <a:ext cx="3886201" cy="46340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BC3234D-005F-5E4E-B559-C5637D534D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8D2CEB2-C742-034D-9573-87B89AEDC448}"/>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C2F2F3-1C41-C343-B8F2-24F201A4B5B3}"/>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CC2B82-C708-B94B-ACD8-F12B88135C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247AA37A-63C9-3746-92C5-4AEABB1AB434}"/>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FAFDC056-A9CD-494D-BFB1-E9728ED4B9F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5DA9CC92-D2CA-CA4A-83B1-0C055D04BA5D}" type="datetime4">
              <a:rPr lang="en-US" smtClean="0"/>
              <a:t>February 2, 2026</a:t>
            </a:fld>
            <a:endParaRPr lang="en-US" dirty="0"/>
          </a:p>
        </p:txBody>
      </p:sp>
    </p:spTree>
    <p:extLst>
      <p:ext uri="{BB962C8B-B14F-4D97-AF65-F5344CB8AC3E}">
        <p14:creationId xmlns:p14="http://schemas.microsoft.com/office/powerpoint/2010/main" val="69711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AF9D-1ABF-B548-9B6E-A4EB61610088}"/>
              </a:ext>
            </a:extLst>
          </p:cNvPr>
          <p:cNvSpPr>
            <a:spLocks noGrp="1"/>
          </p:cNvSpPr>
          <p:nvPr>
            <p:ph type="title" hasCustomPrompt="1"/>
          </p:nvPr>
        </p:nvSpPr>
        <p:spPr>
          <a:xfrm>
            <a:off x="1343025" y="1143001"/>
            <a:ext cx="7115175" cy="921735"/>
          </a:xfrm>
          <a:prstGeom prst="rect">
            <a:avLst/>
          </a:prstGeom>
        </p:spPr>
        <p:txBody>
          <a:bodyPr/>
          <a:lstStyle/>
          <a:p>
            <a:r>
              <a:rPr lang="en-US" dirty="0"/>
              <a:t>Profile Template</a:t>
            </a:r>
          </a:p>
        </p:txBody>
      </p:sp>
      <p:sp>
        <p:nvSpPr>
          <p:cNvPr id="5" name="Date Placeholder 3">
            <a:extLst>
              <a:ext uri="{FF2B5EF4-FFF2-40B4-BE49-F238E27FC236}">
                <a16:creationId xmlns:a16="http://schemas.microsoft.com/office/drawing/2014/main" id="{BD23639F-99EC-B742-B346-1D851145BB5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12440569-67DA-F24A-8E19-9F232ACE2DFE}" type="datetime4">
              <a:rPr lang="en-US" smtClean="0"/>
              <a:t>February 2, 2026</a:t>
            </a:fld>
            <a:endParaRPr lang="en-US" dirty="0"/>
          </a:p>
        </p:txBody>
      </p:sp>
      <p:sp>
        <p:nvSpPr>
          <p:cNvPr id="4" name="Picture Placeholder 3" descr="Insert Image">
            <a:extLst>
              <a:ext uri="{FF2B5EF4-FFF2-40B4-BE49-F238E27FC236}">
                <a16:creationId xmlns:a16="http://schemas.microsoft.com/office/drawing/2014/main" id="{1CB1A38D-06F4-9147-8271-7FA05C8D751E}"/>
              </a:ext>
            </a:extLst>
          </p:cNvPr>
          <p:cNvSpPr>
            <a:spLocks noGrp="1" noChangeAspect="1"/>
          </p:cNvSpPr>
          <p:nvPr>
            <p:ph type="pic" sz="quarter" idx="10" hasCustomPrompt="1"/>
          </p:nvPr>
        </p:nvSpPr>
        <p:spPr>
          <a:xfrm>
            <a:off x="1425194" y="2378225"/>
            <a:ext cx="1097280" cy="146304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2" name="Picture Placeholder 3" descr="Insert Image">
            <a:extLst>
              <a:ext uri="{FF2B5EF4-FFF2-40B4-BE49-F238E27FC236}">
                <a16:creationId xmlns:a16="http://schemas.microsoft.com/office/drawing/2014/main" id="{74AF5815-AE89-7E4C-9D4D-C9A82CAE7AC7}"/>
              </a:ext>
            </a:extLst>
          </p:cNvPr>
          <p:cNvSpPr>
            <a:spLocks noGrp="1" noChangeAspect="1"/>
          </p:cNvSpPr>
          <p:nvPr>
            <p:ph type="pic" sz="quarter" idx="13" hasCustomPrompt="1"/>
          </p:nvPr>
        </p:nvSpPr>
        <p:spPr>
          <a:xfrm>
            <a:off x="4023360" y="2378225"/>
            <a:ext cx="1097280" cy="146304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7" name="Text Placeholder 16">
            <a:extLst>
              <a:ext uri="{FF2B5EF4-FFF2-40B4-BE49-F238E27FC236}">
                <a16:creationId xmlns:a16="http://schemas.microsoft.com/office/drawing/2014/main" id="{A4D13A49-27DE-8E4A-8F0C-B9D85A11A8EC}"/>
              </a:ext>
            </a:extLst>
          </p:cNvPr>
          <p:cNvSpPr>
            <a:spLocks noGrp="1"/>
          </p:cNvSpPr>
          <p:nvPr>
            <p:ph type="body" sz="quarter" idx="15" hasCustomPrompt="1"/>
          </p:nvPr>
        </p:nvSpPr>
        <p:spPr>
          <a:xfrm>
            <a:off x="1343025" y="3982870"/>
            <a:ext cx="2082445" cy="1752600"/>
          </a:xfrm>
        </p:spPr>
        <p:txBody>
          <a:bodyPr>
            <a:noAutofit/>
          </a:bodyPr>
          <a:lstStyle>
            <a:lvl1pPr marL="0" indent="0">
              <a:lnSpc>
                <a:spcPct val="120000"/>
              </a:lnSpc>
              <a:buNone/>
              <a:defRPr sz="1500" b="1"/>
            </a:lvl1pPr>
            <a:lvl2pPr marL="178594" indent="0">
              <a:buNone/>
              <a:defRPr sz="1500"/>
            </a:lvl2pPr>
            <a:lvl3pPr marL="370284" indent="0">
              <a:buNone/>
              <a:defRPr sz="1500"/>
            </a:lvl3pPr>
            <a:lvl4pPr marL="611981" indent="0">
              <a:buNone/>
              <a:defRPr sz="1500"/>
            </a:lvl4pPr>
            <a:lvl5pPr marL="809625" indent="0">
              <a:buNone/>
              <a:defRPr sz="1500"/>
            </a:lvl5pPr>
          </a:lstStyle>
          <a:p>
            <a:pPr lvl="0"/>
            <a:r>
              <a:rPr lang="en-US" dirty="0"/>
              <a:t>Name, title, dept.</a:t>
            </a:r>
          </a:p>
        </p:txBody>
      </p:sp>
      <p:sp>
        <p:nvSpPr>
          <p:cNvPr id="22" name="Text Placeholder 16">
            <a:extLst>
              <a:ext uri="{FF2B5EF4-FFF2-40B4-BE49-F238E27FC236}">
                <a16:creationId xmlns:a16="http://schemas.microsoft.com/office/drawing/2014/main" id="{4769AD08-22A4-4D4D-B644-CAD72785C281}"/>
              </a:ext>
            </a:extLst>
          </p:cNvPr>
          <p:cNvSpPr>
            <a:spLocks noGrp="1"/>
          </p:cNvSpPr>
          <p:nvPr>
            <p:ph type="body" sz="quarter" idx="17" hasCustomPrompt="1"/>
          </p:nvPr>
        </p:nvSpPr>
        <p:spPr>
          <a:xfrm>
            <a:off x="3941192" y="3982870"/>
            <a:ext cx="2082445" cy="1752600"/>
          </a:xfrm>
        </p:spPr>
        <p:txBody>
          <a:bodyPr>
            <a:noAutofit/>
          </a:bodyPr>
          <a:lstStyle>
            <a:lvl1pPr marL="0" indent="0">
              <a:buNone/>
              <a:defRPr sz="1500" b="1"/>
            </a:lvl1pPr>
            <a:lvl2pPr marL="178594" indent="0">
              <a:buNone/>
              <a:defRPr sz="1500"/>
            </a:lvl2pPr>
            <a:lvl3pPr marL="370284" indent="0">
              <a:buNone/>
              <a:defRPr sz="1500"/>
            </a:lvl3pPr>
            <a:lvl4pPr marL="611981" indent="0">
              <a:buNone/>
              <a:defRPr sz="1500"/>
            </a:lvl4pPr>
            <a:lvl5pPr marL="809625" indent="0">
              <a:buNone/>
              <a:defRPr sz="1500"/>
            </a:lvl5pPr>
          </a:lstStyle>
          <a:p>
            <a:pPr lvl="0"/>
            <a:r>
              <a:rPr lang="en-US" dirty="0"/>
              <a:t>Name, title, dept.</a:t>
            </a:r>
          </a:p>
        </p:txBody>
      </p:sp>
      <p:sp>
        <p:nvSpPr>
          <p:cNvPr id="25" name="Picture Placeholder 3" descr="Insert Image">
            <a:extLst>
              <a:ext uri="{FF2B5EF4-FFF2-40B4-BE49-F238E27FC236}">
                <a16:creationId xmlns:a16="http://schemas.microsoft.com/office/drawing/2014/main" id="{5BC2E456-B172-6E4D-BCFD-ACCEA17052CE}"/>
              </a:ext>
            </a:extLst>
          </p:cNvPr>
          <p:cNvSpPr>
            <a:spLocks noGrp="1" noChangeAspect="1"/>
          </p:cNvSpPr>
          <p:nvPr>
            <p:ph type="pic" sz="quarter" idx="18" hasCustomPrompt="1"/>
          </p:nvPr>
        </p:nvSpPr>
        <p:spPr>
          <a:xfrm>
            <a:off x="6621527" y="2378225"/>
            <a:ext cx="1097280" cy="146304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26" name="Text Placeholder 16">
            <a:extLst>
              <a:ext uri="{FF2B5EF4-FFF2-40B4-BE49-F238E27FC236}">
                <a16:creationId xmlns:a16="http://schemas.microsoft.com/office/drawing/2014/main" id="{94EF2C90-12EA-F34E-8D4E-26EFFCC2B744}"/>
              </a:ext>
            </a:extLst>
          </p:cNvPr>
          <p:cNvSpPr>
            <a:spLocks noGrp="1"/>
          </p:cNvSpPr>
          <p:nvPr>
            <p:ph type="body" sz="quarter" idx="19" hasCustomPrompt="1"/>
          </p:nvPr>
        </p:nvSpPr>
        <p:spPr>
          <a:xfrm>
            <a:off x="6539358" y="3982870"/>
            <a:ext cx="2082445" cy="1752600"/>
          </a:xfrm>
        </p:spPr>
        <p:txBody>
          <a:bodyPr>
            <a:noAutofit/>
          </a:bodyPr>
          <a:lstStyle>
            <a:lvl1pPr marL="0" indent="0">
              <a:buNone/>
              <a:defRPr sz="1500" b="1"/>
            </a:lvl1pPr>
            <a:lvl2pPr marL="178594" indent="0">
              <a:buNone/>
              <a:defRPr sz="1500"/>
            </a:lvl2pPr>
            <a:lvl3pPr marL="370284" indent="0">
              <a:buNone/>
              <a:defRPr sz="1500"/>
            </a:lvl3pPr>
            <a:lvl4pPr marL="611981" indent="0">
              <a:buNone/>
              <a:defRPr sz="1500"/>
            </a:lvl4pPr>
            <a:lvl5pPr marL="809625" indent="0">
              <a:buNone/>
              <a:defRPr sz="1500"/>
            </a:lvl5pPr>
          </a:lstStyle>
          <a:p>
            <a:pPr lvl="0"/>
            <a:r>
              <a:rPr lang="en-US" dirty="0"/>
              <a:t>Name, title, dept.</a:t>
            </a:r>
          </a:p>
        </p:txBody>
      </p:sp>
    </p:spTree>
    <p:extLst>
      <p:ext uri="{BB962C8B-B14F-4D97-AF65-F5344CB8AC3E}">
        <p14:creationId xmlns:p14="http://schemas.microsoft.com/office/powerpoint/2010/main" val="258514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Photo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96C5B6-5EEA-A54A-BB33-49DEA9BC0AD6}"/>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04FF4010-DA7B-8F48-B09F-6034284526D8}" type="datetime4">
              <a:rPr lang="en-US" smtClean="0"/>
              <a:t>February 2, 2026</a:t>
            </a:fld>
            <a:endParaRPr lang="en-US" dirty="0"/>
          </a:p>
        </p:txBody>
      </p:sp>
      <p:sp>
        <p:nvSpPr>
          <p:cNvPr id="5" name="Picture Placeholder 3" descr="Insert Image">
            <a:extLst>
              <a:ext uri="{FF2B5EF4-FFF2-40B4-BE49-F238E27FC236}">
                <a16:creationId xmlns:a16="http://schemas.microsoft.com/office/drawing/2014/main" id="{05BE234F-21F3-9441-B2F6-9086E985BF2D}"/>
              </a:ext>
            </a:extLst>
          </p:cNvPr>
          <p:cNvSpPr>
            <a:spLocks noGrp="1"/>
          </p:cNvSpPr>
          <p:nvPr>
            <p:ph type="pic" sz="quarter" idx="10" hasCustomPrompt="1"/>
          </p:nvPr>
        </p:nvSpPr>
        <p:spPr>
          <a:xfrm>
            <a:off x="342900" y="1573567"/>
            <a:ext cx="2708910" cy="393192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4" name="Picture Placeholder 3" descr="Insert Image">
            <a:extLst>
              <a:ext uri="{FF2B5EF4-FFF2-40B4-BE49-F238E27FC236}">
                <a16:creationId xmlns:a16="http://schemas.microsoft.com/office/drawing/2014/main" id="{1D288242-454E-BB4B-A8D7-EF0A754C73CA}"/>
              </a:ext>
            </a:extLst>
          </p:cNvPr>
          <p:cNvSpPr>
            <a:spLocks noGrp="1"/>
          </p:cNvSpPr>
          <p:nvPr>
            <p:ph type="pic" sz="quarter" idx="11" hasCustomPrompt="1"/>
          </p:nvPr>
        </p:nvSpPr>
        <p:spPr>
          <a:xfrm>
            <a:off x="3217545" y="1573567"/>
            <a:ext cx="2708910" cy="393192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5" name="Picture Placeholder 3" descr="Insert Image">
            <a:extLst>
              <a:ext uri="{FF2B5EF4-FFF2-40B4-BE49-F238E27FC236}">
                <a16:creationId xmlns:a16="http://schemas.microsoft.com/office/drawing/2014/main" id="{932D399F-032B-AF42-8D23-6CE879487E84}"/>
              </a:ext>
            </a:extLst>
          </p:cNvPr>
          <p:cNvSpPr>
            <a:spLocks noGrp="1"/>
          </p:cNvSpPr>
          <p:nvPr>
            <p:ph type="pic" sz="quarter" idx="12" hasCustomPrompt="1"/>
          </p:nvPr>
        </p:nvSpPr>
        <p:spPr>
          <a:xfrm>
            <a:off x="6092190" y="1573567"/>
            <a:ext cx="2708910" cy="393192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204995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Slide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Tree>
    <p:extLst>
      <p:ext uri="{BB962C8B-B14F-4D97-AF65-F5344CB8AC3E}">
        <p14:creationId xmlns:p14="http://schemas.microsoft.com/office/powerpoint/2010/main" val="100709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Slide Photo w/o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177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vent - Full Slide Photo">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FDA54-8E9D-F24D-895C-7EBA0865FB43}"/>
              </a:ext>
            </a:extLst>
          </p:cNvPr>
          <p:cNvSpPr/>
          <p:nvPr userDrawn="1"/>
        </p:nvSpPr>
        <p:spPr>
          <a:xfrm>
            <a:off x="0" y="3792072"/>
            <a:ext cx="9144000" cy="3065929"/>
          </a:xfrm>
          <a:prstGeom prst="rect">
            <a:avLst/>
          </a:prstGeom>
          <a:gradFill>
            <a:gsLst>
              <a:gs pos="0">
                <a:srgbClr val="18453B">
                  <a:alpha val="0"/>
                </a:srgbClr>
              </a:gs>
              <a:gs pos="74000">
                <a:srgbClr val="1845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
        <p:nvSpPr>
          <p:cNvPr id="20" name="Text Placeholder 19">
            <a:extLst>
              <a:ext uri="{FF2B5EF4-FFF2-40B4-BE49-F238E27FC236}">
                <a16:creationId xmlns:a16="http://schemas.microsoft.com/office/drawing/2014/main" id="{0A667B5C-ED52-F845-88FA-119E71396A5A}"/>
              </a:ext>
            </a:extLst>
          </p:cNvPr>
          <p:cNvSpPr>
            <a:spLocks noGrp="1"/>
          </p:cNvSpPr>
          <p:nvPr>
            <p:ph type="body" sz="quarter" idx="11" hasCustomPrompt="1"/>
          </p:nvPr>
        </p:nvSpPr>
        <p:spPr>
          <a:xfrm>
            <a:off x="1343025" y="5823248"/>
            <a:ext cx="7115175" cy="615652"/>
          </a:xfrm>
        </p:spPr>
        <p:txBody>
          <a:bodyPr anchor="t">
            <a:normAutofit/>
          </a:bodyPr>
          <a:lstStyle>
            <a:lvl1pPr marL="0" indent="0">
              <a:buNone/>
              <a:defRPr sz="2100">
                <a:solidFill>
                  <a:schemeClr val="bg1"/>
                </a:solidFill>
              </a:defRPr>
            </a:lvl1pPr>
          </a:lstStyle>
          <a:p>
            <a:pPr lvl="0"/>
            <a:r>
              <a:rPr lang="en-US" dirty="0"/>
              <a:t>Date (To add photo: Right Click&gt; Format Background)</a:t>
            </a:r>
          </a:p>
        </p:txBody>
      </p:sp>
      <p:sp>
        <p:nvSpPr>
          <p:cNvPr id="13" name="Title 1">
            <a:extLst>
              <a:ext uri="{FF2B5EF4-FFF2-40B4-BE49-F238E27FC236}">
                <a16:creationId xmlns:a16="http://schemas.microsoft.com/office/drawing/2014/main" id="{96F228F2-A4B5-7C4C-8980-7BC06646FC09}"/>
              </a:ext>
            </a:extLst>
          </p:cNvPr>
          <p:cNvSpPr>
            <a:spLocks noGrp="1"/>
          </p:cNvSpPr>
          <p:nvPr>
            <p:ph type="title" hasCustomPrompt="1"/>
          </p:nvPr>
        </p:nvSpPr>
        <p:spPr>
          <a:xfrm>
            <a:off x="1343025" y="4728064"/>
            <a:ext cx="7115175" cy="1161288"/>
          </a:xfrm>
          <a:prstGeom prst="rect">
            <a:avLst/>
          </a:prstGeom>
        </p:spPr>
        <p:txBody>
          <a:bodyPr bIns="0" anchor="b"/>
          <a:lstStyle>
            <a:lvl1pPr>
              <a:defRPr>
                <a:solidFill>
                  <a:schemeClr val="bg1"/>
                </a:solidFill>
              </a:defRPr>
            </a:lvl1pPr>
          </a:lstStyle>
          <a:p>
            <a:r>
              <a:rPr lang="en-US" dirty="0"/>
              <a:t>Event Name</a:t>
            </a:r>
          </a:p>
        </p:txBody>
      </p:sp>
    </p:spTree>
    <p:extLst>
      <p:ext uri="{BB962C8B-B14F-4D97-AF65-F5344CB8AC3E}">
        <p14:creationId xmlns:p14="http://schemas.microsoft.com/office/powerpoint/2010/main" val="52489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18453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4D398C-53A2-6E46-BA2F-B6B6D0A25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3" y="0"/>
            <a:ext cx="9134475" cy="6858000"/>
          </a:xfrm>
          <a:prstGeom prst="rect">
            <a:avLst/>
          </a:prstGeom>
        </p:spPr>
      </p:pic>
      <p:sp>
        <p:nvSpPr>
          <p:cNvPr id="8" name="Title 1">
            <a:extLst>
              <a:ext uri="{FF2B5EF4-FFF2-40B4-BE49-F238E27FC236}">
                <a16:creationId xmlns:a16="http://schemas.microsoft.com/office/drawing/2014/main" id="{84001189-128F-1743-9ECF-A95C46C67A1C}"/>
              </a:ext>
            </a:extLst>
          </p:cNvPr>
          <p:cNvSpPr>
            <a:spLocks noGrp="1"/>
          </p:cNvSpPr>
          <p:nvPr>
            <p:ph type="ctrTitle" hasCustomPrompt="1"/>
          </p:nvPr>
        </p:nvSpPr>
        <p:spPr>
          <a:xfrm>
            <a:off x="1343025" y="0"/>
            <a:ext cx="6657975" cy="3426262"/>
          </a:xfrm>
          <a:prstGeom prst="rect">
            <a:avLst/>
          </a:prstGeom>
        </p:spPr>
        <p:txBody>
          <a:bodyPr anchor="b">
            <a:normAutofit/>
          </a:bodyPr>
          <a:lstStyle>
            <a:lvl1pPr algn="l">
              <a:defRPr sz="3000">
                <a:solidFill>
                  <a:schemeClr val="bg1"/>
                </a:solidFill>
              </a:defRPr>
            </a:lvl1pPr>
          </a:lstStyle>
          <a:p>
            <a:r>
              <a:rPr lang="en-US" dirty="0"/>
              <a:t>Section Divider</a:t>
            </a:r>
          </a:p>
        </p:txBody>
      </p:sp>
      <p:sp>
        <p:nvSpPr>
          <p:cNvPr id="9" name="Subtitle 2">
            <a:extLst>
              <a:ext uri="{FF2B5EF4-FFF2-40B4-BE49-F238E27FC236}">
                <a16:creationId xmlns:a16="http://schemas.microsoft.com/office/drawing/2014/main" id="{E36EB78D-970B-0F49-BF8E-185AA932114C}"/>
              </a:ext>
            </a:extLst>
          </p:cNvPr>
          <p:cNvSpPr>
            <a:spLocks noGrp="1"/>
          </p:cNvSpPr>
          <p:nvPr>
            <p:ph type="subTitle" idx="1" hasCustomPrompt="1"/>
          </p:nvPr>
        </p:nvSpPr>
        <p:spPr>
          <a:xfrm>
            <a:off x="1343025" y="3561647"/>
            <a:ext cx="6657975" cy="1767098"/>
          </a:xfrm>
        </p:spPr>
        <p:txBody>
          <a:bodyPr>
            <a:normAutofit/>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Title</a:t>
            </a:r>
          </a:p>
        </p:txBody>
      </p:sp>
      <p:pic>
        <p:nvPicPr>
          <p:cNvPr id="10" name="Picture 9">
            <a:extLst>
              <a:ext uri="{FF2B5EF4-FFF2-40B4-BE49-F238E27FC236}">
                <a16:creationId xmlns:a16="http://schemas.microsoft.com/office/drawing/2014/main" id="{91A769E8-FE7C-E44E-B754-A69441DC01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11" name="Straight Connector 10">
            <a:extLst>
              <a:ext uri="{FF2B5EF4-FFF2-40B4-BE49-F238E27FC236}">
                <a16:creationId xmlns:a16="http://schemas.microsoft.com/office/drawing/2014/main" id="{5002C830-5B4B-EB4E-BFBA-FD9EFF8488E5}"/>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AB0EDA-5039-E94B-90FA-7EF7F3D884E0}"/>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D7C2655-9A33-494E-9D9F-7BE4CA018D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7" name="Date Placeholder 3">
            <a:extLst>
              <a:ext uri="{FF2B5EF4-FFF2-40B4-BE49-F238E27FC236}">
                <a16:creationId xmlns:a16="http://schemas.microsoft.com/office/drawing/2014/main" id="{9B3610D5-9B06-F040-BD65-78F17F4BFB1A}"/>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8728CB87-86F9-DA45-8D55-92C0F752B8C1}" type="datetime4">
              <a:rPr lang="en-US" smtClean="0"/>
              <a:t>February 2, 2026</a:t>
            </a:fld>
            <a:endParaRPr lang="en-US" dirty="0"/>
          </a:p>
        </p:txBody>
      </p:sp>
    </p:spTree>
    <p:extLst>
      <p:ext uri="{BB962C8B-B14F-4D97-AF65-F5344CB8AC3E}">
        <p14:creationId xmlns:p14="http://schemas.microsoft.com/office/powerpoint/2010/main" val="405533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ide Point">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FDA54-8E9D-F24D-895C-7EBA0865FB43}"/>
              </a:ext>
            </a:extLst>
          </p:cNvPr>
          <p:cNvSpPr/>
          <p:nvPr userDrawn="1"/>
        </p:nvSpPr>
        <p:spPr>
          <a:xfrm rot="5400000">
            <a:off x="1143000" y="-1142999"/>
            <a:ext cx="6858001" cy="9144003"/>
          </a:xfrm>
          <a:prstGeom prst="rect">
            <a:avLst/>
          </a:prstGeom>
          <a:gradFill>
            <a:gsLst>
              <a:gs pos="0">
                <a:srgbClr val="18453B">
                  <a:alpha val="0"/>
                </a:srgbClr>
              </a:gs>
              <a:gs pos="74000">
                <a:srgbClr val="1845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
        <p:nvSpPr>
          <p:cNvPr id="20" name="Text Placeholder 19">
            <a:extLst>
              <a:ext uri="{FF2B5EF4-FFF2-40B4-BE49-F238E27FC236}">
                <a16:creationId xmlns:a16="http://schemas.microsoft.com/office/drawing/2014/main" id="{0A667B5C-ED52-F845-88FA-119E71396A5A}"/>
              </a:ext>
            </a:extLst>
          </p:cNvPr>
          <p:cNvSpPr>
            <a:spLocks noGrp="1"/>
          </p:cNvSpPr>
          <p:nvPr>
            <p:ph type="body" sz="quarter" idx="11" hasCustomPrompt="1"/>
          </p:nvPr>
        </p:nvSpPr>
        <p:spPr>
          <a:xfrm>
            <a:off x="1343025" y="3573201"/>
            <a:ext cx="4956175" cy="2370399"/>
          </a:xfrm>
        </p:spPr>
        <p:txBody>
          <a:bodyPr anchor="t">
            <a:noAutofit/>
          </a:bodyPr>
          <a:lstStyle>
            <a:lvl1pPr marL="0" indent="0" algn="l">
              <a:buNone/>
              <a:defRPr sz="2250">
                <a:solidFill>
                  <a:schemeClr val="bg1"/>
                </a:solidFill>
              </a:defRPr>
            </a:lvl1pPr>
          </a:lstStyle>
          <a:p>
            <a:pPr lvl="0"/>
            <a:r>
              <a:rPr lang="en-US" dirty="0"/>
              <a:t>Extra Info or Context </a:t>
            </a:r>
            <a:br>
              <a:rPr lang="en-US" dirty="0"/>
            </a:br>
            <a:r>
              <a:rPr lang="en-US" dirty="0"/>
              <a:t>(To add photo: Right Click&gt; Format Background)</a:t>
            </a:r>
          </a:p>
        </p:txBody>
      </p:sp>
      <p:sp>
        <p:nvSpPr>
          <p:cNvPr id="13" name="Title 1">
            <a:extLst>
              <a:ext uri="{FF2B5EF4-FFF2-40B4-BE49-F238E27FC236}">
                <a16:creationId xmlns:a16="http://schemas.microsoft.com/office/drawing/2014/main" id="{8CA05426-75F6-ED47-91C3-514CE784EB35}"/>
              </a:ext>
            </a:extLst>
          </p:cNvPr>
          <p:cNvSpPr>
            <a:spLocks noGrp="1"/>
          </p:cNvSpPr>
          <p:nvPr>
            <p:ph type="title" hasCustomPrompt="1"/>
          </p:nvPr>
        </p:nvSpPr>
        <p:spPr>
          <a:xfrm>
            <a:off x="1343025" y="1264356"/>
            <a:ext cx="4956175" cy="2253345"/>
          </a:xfrm>
          <a:prstGeom prst="rect">
            <a:avLst/>
          </a:prstGeom>
        </p:spPr>
        <p:txBody>
          <a:bodyPr bIns="0" anchor="b">
            <a:normAutofit/>
          </a:bodyPr>
          <a:lstStyle>
            <a:lvl1pPr>
              <a:defRPr sz="4500">
                <a:solidFill>
                  <a:schemeClr val="bg1"/>
                </a:solidFill>
              </a:defRPr>
            </a:lvl1pPr>
          </a:lstStyle>
          <a:p>
            <a:r>
              <a:rPr lang="en-US" dirty="0"/>
              <a:t>Pride Point</a:t>
            </a:r>
          </a:p>
        </p:txBody>
      </p:sp>
    </p:spTree>
    <p:extLst>
      <p:ext uri="{BB962C8B-B14F-4D97-AF65-F5344CB8AC3E}">
        <p14:creationId xmlns:p14="http://schemas.microsoft.com/office/powerpoint/2010/main" val="206656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764D-764B-B942-9D8F-A8E6E083B16E}"/>
              </a:ext>
            </a:extLst>
          </p:cNvPr>
          <p:cNvSpPr>
            <a:spLocks noGrp="1"/>
          </p:cNvSpPr>
          <p:nvPr>
            <p:ph type="title" hasCustomPrompt="1"/>
          </p:nvPr>
        </p:nvSpPr>
        <p:spPr>
          <a:xfrm>
            <a:off x="1343026" y="1143000"/>
            <a:ext cx="7115175" cy="3379124"/>
          </a:xfrm>
        </p:spPr>
        <p:txBody>
          <a:bodyPr anchor="ctr" anchorCtr="0"/>
          <a:lstStyle>
            <a:lvl1pPr marL="0" marR="0" indent="0" algn="l" defTabSz="685800" rtl="0" eaLnBrk="1" fontAlgn="auto" latinLnBrk="0" hangingPunct="1">
              <a:lnSpc>
                <a:spcPct val="90000"/>
              </a:lnSpc>
              <a:spcBef>
                <a:spcPct val="0"/>
              </a:spcBef>
              <a:spcAft>
                <a:spcPts val="0"/>
              </a:spcAft>
              <a:buClrTx/>
              <a:buSzTx/>
              <a:buFontTx/>
              <a:buNone/>
              <a:tabLst/>
              <a:defRPr lang="en-US" b="1" i="0" smtClean="0">
                <a:effectLst/>
              </a:defRPr>
            </a:lvl1pPr>
          </a:lstStyle>
          <a:p>
            <a:r>
              <a:rPr lang="en-US" dirty="0"/>
              <a:t>Pull Quote goes here. </a:t>
            </a:r>
            <a:r>
              <a:rPr lang="en-US" dirty="0" err="1"/>
              <a:t>Suspendisse</a:t>
            </a:r>
            <a:r>
              <a:rPr lang="en-US" dirty="0"/>
              <a:t> </a:t>
            </a:r>
            <a:r>
              <a:rPr lang="en-US" dirty="0" err="1"/>
              <a:t>vel</a:t>
            </a:r>
            <a:r>
              <a:rPr lang="en-US" dirty="0"/>
              <a:t> </a:t>
            </a:r>
            <a:r>
              <a:rPr lang="en-US" dirty="0" err="1"/>
              <a:t>aliquam</a:t>
            </a:r>
            <a:r>
              <a:rPr lang="en-US" dirty="0"/>
              <a:t> </a:t>
            </a:r>
            <a:r>
              <a:rPr lang="en-US" dirty="0" err="1"/>
              <a:t>risus</a:t>
            </a:r>
            <a:r>
              <a:rPr lang="en-US" dirty="0"/>
              <a:t>. </a:t>
            </a:r>
            <a:r>
              <a:rPr lang="en-US" dirty="0" err="1"/>
              <a:t>Mauris</a:t>
            </a:r>
            <a:r>
              <a:rPr lang="en-US" dirty="0"/>
              <a:t> non </a:t>
            </a:r>
            <a:r>
              <a:rPr lang="en-US" dirty="0" err="1"/>
              <a:t>tristique</a:t>
            </a:r>
            <a:r>
              <a:rPr lang="en-US" dirty="0"/>
              <a:t> sem. </a:t>
            </a:r>
            <a:r>
              <a:rPr lang="en-US" dirty="0" err="1"/>
              <a:t>Mauris</a:t>
            </a:r>
            <a:r>
              <a:rPr lang="en-US" dirty="0"/>
              <a:t> vestibulum libero non </a:t>
            </a:r>
            <a:r>
              <a:rPr lang="en-US" dirty="0" err="1"/>
              <a:t>egestas</a:t>
            </a:r>
            <a:r>
              <a:rPr lang="en-US" dirty="0"/>
              <a:t> </a:t>
            </a:r>
            <a:r>
              <a:rPr lang="en-US" dirty="0" err="1"/>
              <a:t>aliquet</a:t>
            </a:r>
            <a:r>
              <a:rPr lang="en-US" dirty="0"/>
              <a:t>. </a:t>
            </a:r>
            <a:r>
              <a:rPr lang="en-US" dirty="0" err="1"/>
              <a:t>Nulla</a:t>
            </a:r>
            <a:r>
              <a:rPr lang="en-US" dirty="0"/>
              <a:t> </a:t>
            </a:r>
            <a:r>
              <a:rPr lang="en-US" dirty="0" err="1"/>
              <a:t>nec</a:t>
            </a:r>
            <a:r>
              <a:rPr lang="en-US" dirty="0"/>
              <a:t> </a:t>
            </a:r>
            <a:r>
              <a:rPr lang="en-US" dirty="0" err="1"/>
              <a:t>lacus</a:t>
            </a:r>
            <a:r>
              <a:rPr lang="en-US" dirty="0"/>
              <a:t> </a:t>
            </a:r>
            <a:r>
              <a:rPr lang="en-US" dirty="0" err="1"/>
              <a:t>ut</a:t>
            </a:r>
            <a:r>
              <a:rPr lang="en-US" dirty="0"/>
              <a:t> </a:t>
            </a:r>
            <a:r>
              <a:rPr lang="en-US" dirty="0" err="1"/>
              <a:t>risus</a:t>
            </a:r>
            <a:r>
              <a:rPr lang="en-US" dirty="0"/>
              <a:t> </a:t>
            </a:r>
            <a:r>
              <a:rPr lang="en-US" dirty="0" err="1"/>
              <a:t>efficitur</a:t>
            </a:r>
            <a:r>
              <a:rPr lang="en-US" dirty="0"/>
              <a:t> </a:t>
            </a:r>
            <a:r>
              <a:rPr lang="en-US" dirty="0" err="1"/>
              <a:t>congue</a:t>
            </a:r>
            <a:r>
              <a:rPr lang="en-US" dirty="0"/>
              <a:t>. </a:t>
            </a:r>
            <a:r>
              <a:rPr lang="en-US" dirty="0" err="1"/>
              <a:t>Suspendisse</a:t>
            </a:r>
            <a:r>
              <a:rPr lang="en-US" dirty="0"/>
              <a:t> </a:t>
            </a:r>
            <a:r>
              <a:rPr lang="en-US" dirty="0" err="1"/>
              <a:t>vel</a:t>
            </a:r>
            <a:r>
              <a:rPr lang="en-US" dirty="0"/>
              <a:t> </a:t>
            </a:r>
            <a:r>
              <a:rPr lang="en-US" dirty="0" err="1"/>
              <a:t>lobortis</a:t>
            </a:r>
            <a:r>
              <a:rPr lang="en-US" dirty="0"/>
              <a:t> ante.</a:t>
            </a:r>
          </a:p>
        </p:txBody>
      </p:sp>
      <p:sp>
        <p:nvSpPr>
          <p:cNvPr id="3" name="Date Placeholder 2">
            <a:extLst>
              <a:ext uri="{FF2B5EF4-FFF2-40B4-BE49-F238E27FC236}">
                <a16:creationId xmlns:a16="http://schemas.microsoft.com/office/drawing/2014/main" id="{939F6EA1-33C9-0A40-AC41-ADB2673909ED}"/>
              </a:ext>
            </a:extLst>
          </p:cNvPr>
          <p:cNvSpPr>
            <a:spLocks noGrp="1"/>
          </p:cNvSpPr>
          <p:nvPr>
            <p:ph type="dt" sz="half" idx="10"/>
          </p:nvPr>
        </p:nvSpPr>
        <p:spPr>
          <a:xfrm>
            <a:off x="273400" y="516231"/>
            <a:ext cx="1012475" cy="170334"/>
          </a:xfrm>
          <a:prstGeom prst="rect">
            <a:avLst/>
          </a:prstGeom>
        </p:spPr>
        <p:txBody>
          <a:bodyPr/>
          <a:lstStyle/>
          <a:p>
            <a:fld id="{405FB70A-8F2F-F04B-9697-F5C7BF3563DD}" type="datetime4">
              <a:rPr lang="en-US" smtClean="0"/>
              <a:t>February 2, 2026</a:t>
            </a:fld>
            <a:endParaRPr lang="en-US" dirty="0"/>
          </a:p>
        </p:txBody>
      </p:sp>
      <p:sp>
        <p:nvSpPr>
          <p:cNvPr id="8" name="Text Placeholder 8">
            <a:extLst>
              <a:ext uri="{FF2B5EF4-FFF2-40B4-BE49-F238E27FC236}">
                <a16:creationId xmlns:a16="http://schemas.microsoft.com/office/drawing/2014/main" id="{01FF0E58-4BF3-9B43-8DF7-2FDA34B36067}"/>
              </a:ext>
            </a:extLst>
          </p:cNvPr>
          <p:cNvSpPr>
            <a:spLocks noGrp="1"/>
          </p:cNvSpPr>
          <p:nvPr>
            <p:ph type="body" sz="quarter" idx="11" hasCustomPrompt="1"/>
          </p:nvPr>
        </p:nvSpPr>
        <p:spPr>
          <a:xfrm>
            <a:off x="5467696" y="4522125"/>
            <a:ext cx="2990504" cy="477095"/>
          </a:xfrm>
        </p:spPr>
        <p:txBody>
          <a:bodyPr wrap="square">
            <a:normAutofit/>
          </a:bodyPr>
          <a:lstStyle>
            <a:lvl1pPr marL="0" indent="0" algn="r">
              <a:buNone/>
              <a:defRPr lang="en-US" sz="2100" b="0" i="0" kern="1200" smtClean="0">
                <a:solidFill>
                  <a:srgbClr val="137A63"/>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 Quote Attribution</a:t>
            </a:r>
          </a:p>
        </p:txBody>
      </p:sp>
      <p:sp>
        <p:nvSpPr>
          <p:cNvPr id="9" name="Text Placeholder 8">
            <a:extLst>
              <a:ext uri="{FF2B5EF4-FFF2-40B4-BE49-F238E27FC236}">
                <a16:creationId xmlns:a16="http://schemas.microsoft.com/office/drawing/2014/main" id="{4CED92F6-4AB5-3848-8EEF-7FD27FE505F9}"/>
              </a:ext>
            </a:extLst>
          </p:cNvPr>
          <p:cNvSpPr>
            <a:spLocks noGrp="1"/>
          </p:cNvSpPr>
          <p:nvPr>
            <p:ph type="body" sz="quarter" idx="12" hasCustomPrompt="1"/>
          </p:nvPr>
        </p:nvSpPr>
        <p:spPr>
          <a:xfrm>
            <a:off x="5467696" y="4932959"/>
            <a:ext cx="2990504" cy="477095"/>
          </a:xfrm>
        </p:spPr>
        <p:txBody>
          <a:bodyPr wrap="square">
            <a:normAutofit/>
          </a:bodyPr>
          <a:lstStyle>
            <a:lvl1pPr marL="0" indent="0" algn="r">
              <a:buNone/>
              <a:defRPr lang="en-US" sz="1500" b="0" i="0" kern="1200" smtClean="0">
                <a:solidFill>
                  <a:srgbClr val="137A63"/>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Title</a:t>
            </a:r>
          </a:p>
        </p:txBody>
      </p:sp>
    </p:spTree>
    <p:extLst>
      <p:ext uri="{BB962C8B-B14F-4D97-AF65-F5344CB8AC3E}">
        <p14:creationId xmlns:p14="http://schemas.microsoft.com/office/powerpoint/2010/main" val="317279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ull Quote - DAR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
        <p:nvSpPr>
          <p:cNvPr id="13" name="Title 1">
            <a:extLst>
              <a:ext uri="{FF2B5EF4-FFF2-40B4-BE49-F238E27FC236}">
                <a16:creationId xmlns:a16="http://schemas.microsoft.com/office/drawing/2014/main" id="{F95479FA-A5EC-A748-95A8-76F475339DD2}"/>
              </a:ext>
            </a:extLst>
          </p:cNvPr>
          <p:cNvSpPr>
            <a:spLocks noGrp="1"/>
          </p:cNvSpPr>
          <p:nvPr>
            <p:ph type="title" hasCustomPrompt="1"/>
          </p:nvPr>
        </p:nvSpPr>
        <p:spPr>
          <a:xfrm>
            <a:off x="1343026" y="1143000"/>
            <a:ext cx="7115175" cy="3379124"/>
          </a:xfrm>
        </p:spPr>
        <p:txBody>
          <a:bodyPr anchor="ctr" anchorCtr="0"/>
          <a:lstStyle>
            <a:lvl1pPr marL="0" marR="0" indent="0" algn="l" defTabSz="685800" rtl="0" eaLnBrk="1" fontAlgn="auto" latinLnBrk="0" hangingPunct="1">
              <a:lnSpc>
                <a:spcPct val="90000"/>
              </a:lnSpc>
              <a:spcBef>
                <a:spcPct val="0"/>
              </a:spcBef>
              <a:spcAft>
                <a:spcPts val="0"/>
              </a:spcAft>
              <a:buClrTx/>
              <a:buSzTx/>
              <a:buFontTx/>
              <a:buNone/>
              <a:tabLst/>
              <a:defRPr lang="en-US" b="1" i="0" smtClean="0">
                <a:solidFill>
                  <a:schemeClr val="bg1"/>
                </a:solidFill>
                <a:effectLst/>
              </a:defRPr>
            </a:lvl1pPr>
          </a:lstStyle>
          <a:p>
            <a:r>
              <a:rPr lang="en-US" dirty="0"/>
              <a:t>Pull Quote goes here. </a:t>
            </a:r>
            <a:r>
              <a:rPr lang="en-US" dirty="0" err="1"/>
              <a:t>Suspendisse</a:t>
            </a:r>
            <a:r>
              <a:rPr lang="en-US" dirty="0"/>
              <a:t> </a:t>
            </a:r>
            <a:r>
              <a:rPr lang="en-US" dirty="0" err="1"/>
              <a:t>vel</a:t>
            </a:r>
            <a:r>
              <a:rPr lang="en-US" dirty="0"/>
              <a:t> </a:t>
            </a:r>
            <a:r>
              <a:rPr lang="en-US" dirty="0" err="1"/>
              <a:t>aliquam</a:t>
            </a:r>
            <a:r>
              <a:rPr lang="en-US" dirty="0"/>
              <a:t> </a:t>
            </a:r>
            <a:r>
              <a:rPr lang="en-US" dirty="0" err="1"/>
              <a:t>risus</a:t>
            </a:r>
            <a:r>
              <a:rPr lang="en-US" dirty="0"/>
              <a:t>. </a:t>
            </a:r>
            <a:r>
              <a:rPr lang="en-US" dirty="0" err="1"/>
              <a:t>Mauris</a:t>
            </a:r>
            <a:r>
              <a:rPr lang="en-US" dirty="0"/>
              <a:t> non </a:t>
            </a:r>
            <a:r>
              <a:rPr lang="en-US" dirty="0" err="1"/>
              <a:t>tristique</a:t>
            </a:r>
            <a:r>
              <a:rPr lang="en-US" dirty="0"/>
              <a:t> sem. </a:t>
            </a:r>
            <a:r>
              <a:rPr lang="en-US" dirty="0" err="1"/>
              <a:t>Mauris</a:t>
            </a:r>
            <a:r>
              <a:rPr lang="en-US" dirty="0"/>
              <a:t> vestibulum libero non </a:t>
            </a:r>
            <a:r>
              <a:rPr lang="en-US" dirty="0" err="1"/>
              <a:t>egestas</a:t>
            </a:r>
            <a:r>
              <a:rPr lang="en-US" dirty="0"/>
              <a:t> </a:t>
            </a:r>
            <a:r>
              <a:rPr lang="en-US" dirty="0" err="1"/>
              <a:t>aliquet</a:t>
            </a:r>
            <a:r>
              <a:rPr lang="en-US" dirty="0"/>
              <a:t>. </a:t>
            </a:r>
            <a:r>
              <a:rPr lang="en-US" dirty="0" err="1"/>
              <a:t>Nulla</a:t>
            </a:r>
            <a:r>
              <a:rPr lang="en-US" dirty="0"/>
              <a:t> </a:t>
            </a:r>
            <a:r>
              <a:rPr lang="en-US" dirty="0" err="1"/>
              <a:t>nec</a:t>
            </a:r>
            <a:r>
              <a:rPr lang="en-US" dirty="0"/>
              <a:t> </a:t>
            </a:r>
            <a:r>
              <a:rPr lang="en-US" dirty="0" err="1"/>
              <a:t>lacus</a:t>
            </a:r>
            <a:r>
              <a:rPr lang="en-US" dirty="0"/>
              <a:t> </a:t>
            </a:r>
            <a:r>
              <a:rPr lang="en-US" dirty="0" err="1"/>
              <a:t>ut</a:t>
            </a:r>
            <a:r>
              <a:rPr lang="en-US" dirty="0"/>
              <a:t> </a:t>
            </a:r>
            <a:r>
              <a:rPr lang="en-US" dirty="0" err="1"/>
              <a:t>risus</a:t>
            </a:r>
            <a:r>
              <a:rPr lang="en-US" dirty="0"/>
              <a:t> </a:t>
            </a:r>
            <a:r>
              <a:rPr lang="en-US" dirty="0" err="1"/>
              <a:t>efficitur</a:t>
            </a:r>
            <a:r>
              <a:rPr lang="en-US" dirty="0"/>
              <a:t> </a:t>
            </a:r>
            <a:r>
              <a:rPr lang="en-US" dirty="0" err="1"/>
              <a:t>congue</a:t>
            </a:r>
            <a:r>
              <a:rPr lang="en-US" dirty="0"/>
              <a:t>. </a:t>
            </a:r>
            <a:r>
              <a:rPr lang="en-US" dirty="0" err="1"/>
              <a:t>Suspendisse</a:t>
            </a:r>
            <a:r>
              <a:rPr lang="en-US" dirty="0"/>
              <a:t> </a:t>
            </a:r>
            <a:r>
              <a:rPr lang="en-US" dirty="0" err="1"/>
              <a:t>vel</a:t>
            </a:r>
            <a:r>
              <a:rPr lang="en-US" dirty="0"/>
              <a:t> </a:t>
            </a:r>
            <a:r>
              <a:rPr lang="en-US" dirty="0" err="1"/>
              <a:t>lobortis</a:t>
            </a:r>
            <a:r>
              <a:rPr lang="en-US" dirty="0"/>
              <a:t> ante.</a:t>
            </a:r>
          </a:p>
        </p:txBody>
      </p:sp>
      <p:sp>
        <p:nvSpPr>
          <p:cNvPr id="15" name="Text Placeholder 8">
            <a:extLst>
              <a:ext uri="{FF2B5EF4-FFF2-40B4-BE49-F238E27FC236}">
                <a16:creationId xmlns:a16="http://schemas.microsoft.com/office/drawing/2014/main" id="{956C8FC8-9AF0-9945-B74B-56519187924C}"/>
              </a:ext>
            </a:extLst>
          </p:cNvPr>
          <p:cNvSpPr>
            <a:spLocks noGrp="1"/>
          </p:cNvSpPr>
          <p:nvPr>
            <p:ph type="body" sz="quarter" idx="11" hasCustomPrompt="1"/>
          </p:nvPr>
        </p:nvSpPr>
        <p:spPr>
          <a:xfrm>
            <a:off x="5467696" y="4522125"/>
            <a:ext cx="2990504" cy="477095"/>
          </a:xfrm>
        </p:spPr>
        <p:txBody>
          <a:bodyPr wrap="square">
            <a:normAutofit/>
          </a:bodyPr>
          <a:lstStyle>
            <a:lvl1pPr marL="0" indent="0" algn="r">
              <a:buNone/>
              <a:defRPr lang="en-US" sz="2100" b="0" i="0" kern="1200" smtClean="0">
                <a:solidFill>
                  <a:schemeClr val="accent6"/>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 Quote Attribution</a:t>
            </a:r>
          </a:p>
        </p:txBody>
      </p:sp>
      <p:sp>
        <p:nvSpPr>
          <p:cNvPr id="12" name="Text Placeholder 8">
            <a:extLst>
              <a:ext uri="{FF2B5EF4-FFF2-40B4-BE49-F238E27FC236}">
                <a16:creationId xmlns:a16="http://schemas.microsoft.com/office/drawing/2014/main" id="{FDE5CB1B-EB65-B647-94E3-CFFDEF2BC0EA}"/>
              </a:ext>
            </a:extLst>
          </p:cNvPr>
          <p:cNvSpPr>
            <a:spLocks noGrp="1"/>
          </p:cNvSpPr>
          <p:nvPr>
            <p:ph type="body" sz="quarter" idx="12" hasCustomPrompt="1"/>
          </p:nvPr>
        </p:nvSpPr>
        <p:spPr>
          <a:xfrm>
            <a:off x="5467696" y="4932959"/>
            <a:ext cx="2990504" cy="477095"/>
          </a:xfrm>
        </p:spPr>
        <p:txBody>
          <a:bodyPr wrap="square">
            <a:normAutofit/>
          </a:bodyPr>
          <a:lstStyle>
            <a:lvl1pPr marL="0" indent="0" algn="r">
              <a:buNone/>
              <a:defRPr lang="en-US" sz="1500" b="0" i="0" kern="1200" smtClean="0">
                <a:solidFill>
                  <a:schemeClr val="accent6"/>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Title</a:t>
            </a:r>
          </a:p>
        </p:txBody>
      </p:sp>
    </p:spTree>
    <p:extLst>
      <p:ext uri="{BB962C8B-B14F-4D97-AF65-F5344CB8AC3E}">
        <p14:creationId xmlns:p14="http://schemas.microsoft.com/office/powerpoint/2010/main" val="100672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0BB936A-EE6C-6A4E-A89D-06EAD2CA9C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43000"/>
            <a:ext cx="3268133" cy="4800600"/>
          </a:xfrm>
          <a:prstGeom prst="rect">
            <a:avLst/>
          </a:prstGeom>
        </p:spPr>
      </p:pic>
      <p:sp>
        <p:nvSpPr>
          <p:cNvPr id="12" name="Rectangle 11" descr="Photo at dusk showing the front entrance of the Edward J. Minskoff Pavilion">
            <a:extLst>
              <a:ext uri="{FF2B5EF4-FFF2-40B4-BE49-F238E27FC236}">
                <a16:creationId xmlns:a16="http://schemas.microsoft.com/office/drawing/2014/main" id="{9D8D4BD9-2788-FA4B-9E5C-4D73BB6120B5}"/>
              </a:ext>
            </a:extLst>
          </p:cNvPr>
          <p:cNvSpPr/>
          <p:nvPr userDrawn="1"/>
        </p:nvSpPr>
        <p:spPr>
          <a:xfrm>
            <a:off x="1" y="1143000"/>
            <a:ext cx="3268133" cy="4222046"/>
          </a:xfrm>
          <a:prstGeom prst="rect">
            <a:avLst/>
          </a:prstGeom>
          <a:gradFill flip="none" rotWithShape="1">
            <a:gsLst>
              <a:gs pos="0">
                <a:schemeClr val="tx2"/>
              </a:gs>
              <a:gs pos="100000">
                <a:schemeClr val="tx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6" y="1309510"/>
            <a:ext cx="1925108" cy="4634090"/>
          </a:xfrm>
          <a:prstGeom prst="rect">
            <a:avLst/>
          </a:prstGeom>
        </p:spPr>
        <p:txBody>
          <a:bodyPr anchor="t"/>
          <a:lstStyle>
            <a:lvl1pPr>
              <a:defRPr>
                <a:solidFill>
                  <a:schemeClr val="bg1"/>
                </a:solidFill>
              </a:defRPr>
            </a:lvl1pPr>
          </a:lstStyle>
          <a:p>
            <a:r>
              <a:rPr lang="en-US" dirty="0"/>
              <a:t>Upcoming Events</a:t>
            </a:r>
          </a:p>
        </p:txBody>
      </p:sp>
      <p:sp>
        <p:nvSpPr>
          <p:cNvPr id="6" name="Date Placeholder 3">
            <a:extLst>
              <a:ext uri="{FF2B5EF4-FFF2-40B4-BE49-F238E27FC236}">
                <a16:creationId xmlns:a16="http://schemas.microsoft.com/office/drawing/2014/main" id="{1C02C931-6703-764A-A629-3E42421CB63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E4D7CE46-01E2-564A-B760-441930DCC22E}" type="datetime4">
              <a:rPr lang="en-US" smtClean="0"/>
              <a:t>February 2, 2026</a:t>
            </a:fld>
            <a:endParaRPr lang="en-US" dirty="0"/>
          </a:p>
        </p:txBody>
      </p:sp>
      <p:sp>
        <p:nvSpPr>
          <p:cNvPr id="9" name="Table Placeholder 7">
            <a:extLst>
              <a:ext uri="{FF2B5EF4-FFF2-40B4-BE49-F238E27FC236}">
                <a16:creationId xmlns:a16="http://schemas.microsoft.com/office/drawing/2014/main" id="{830B93AB-195A-6449-B512-4AFE2EFB69DD}"/>
              </a:ext>
            </a:extLst>
          </p:cNvPr>
          <p:cNvSpPr>
            <a:spLocks noGrp="1"/>
          </p:cNvSpPr>
          <p:nvPr>
            <p:ph type="tbl" sz="quarter" idx="10"/>
          </p:nvPr>
        </p:nvSpPr>
        <p:spPr>
          <a:xfrm>
            <a:off x="3479800" y="1309688"/>
            <a:ext cx="4978400" cy="4633912"/>
          </a:xfrm>
        </p:spPr>
        <p:txBody>
          <a:bodyPr/>
          <a:lstStyle/>
          <a:p>
            <a:endParaRPr lang="en-US"/>
          </a:p>
        </p:txBody>
      </p:sp>
    </p:spTree>
    <p:extLst>
      <p:ext uri="{BB962C8B-B14F-4D97-AF65-F5344CB8AC3E}">
        <p14:creationId xmlns:p14="http://schemas.microsoft.com/office/powerpoint/2010/main" val="1902474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
        <p:nvSpPr>
          <p:cNvPr id="13" name="Title 1">
            <a:extLst>
              <a:ext uri="{FF2B5EF4-FFF2-40B4-BE49-F238E27FC236}">
                <a16:creationId xmlns:a16="http://schemas.microsoft.com/office/drawing/2014/main" id="{F95479FA-A5EC-A748-95A8-76F475339DD2}"/>
              </a:ext>
            </a:extLst>
          </p:cNvPr>
          <p:cNvSpPr>
            <a:spLocks noGrp="1"/>
          </p:cNvSpPr>
          <p:nvPr>
            <p:ph type="title" hasCustomPrompt="1"/>
          </p:nvPr>
        </p:nvSpPr>
        <p:spPr>
          <a:xfrm>
            <a:off x="1343026" y="2033195"/>
            <a:ext cx="2990504" cy="2488929"/>
          </a:xfrm>
        </p:spPr>
        <p:txBody>
          <a:bodyPr anchor="ctr" anchorCtr="0"/>
          <a:lstStyle>
            <a:lvl1pPr marL="0" marR="0" indent="0" algn="r" defTabSz="685800" rtl="0" eaLnBrk="1" fontAlgn="auto" latinLnBrk="0" hangingPunct="1">
              <a:lnSpc>
                <a:spcPct val="90000"/>
              </a:lnSpc>
              <a:spcBef>
                <a:spcPct val="0"/>
              </a:spcBef>
              <a:spcAft>
                <a:spcPts val="0"/>
              </a:spcAft>
              <a:buClrTx/>
              <a:buSzTx/>
              <a:buFontTx/>
              <a:buNone/>
              <a:tabLst/>
              <a:defRPr lang="en-US" b="1" i="0" smtClean="0">
                <a:solidFill>
                  <a:schemeClr val="bg1"/>
                </a:solidFill>
                <a:effectLst/>
              </a:defRPr>
            </a:lvl1pPr>
          </a:lstStyle>
          <a:p>
            <a:r>
              <a:rPr lang="en-US" dirty="0"/>
              <a:t>Thank you!</a:t>
            </a:r>
          </a:p>
        </p:txBody>
      </p:sp>
      <p:sp>
        <p:nvSpPr>
          <p:cNvPr id="15" name="Text Placeholder 8">
            <a:extLst>
              <a:ext uri="{FF2B5EF4-FFF2-40B4-BE49-F238E27FC236}">
                <a16:creationId xmlns:a16="http://schemas.microsoft.com/office/drawing/2014/main" id="{956C8FC8-9AF0-9945-B74B-56519187924C}"/>
              </a:ext>
            </a:extLst>
          </p:cNvPr>
          <p:cNvSpPr>
            <a:spLocks noGrp="1"/>
          </p:cNvSpPr>
          <p:nvPr>
            <p:ph type="body" sz="quarter" idx="11" hasCustomPrompt="1"/>
          </p:nvPr>
        </p:nvSpPr>
        <p:spPr>
          <a:xfrm>
            <a:off x="4628599" y="3023875"/>
            <a:ext cx="2990504" cy="477095"/>
          </a:xfrm>
        </p:spPr>
        <p:txBody>
          <a:bodyPr wrap="square">
            <a:normAutofit/>
          </a:bodyPr>
          <a:lstStyle>
            <a:lvl1pPr marL="0" indent="0" algn="l">
              <a:buNone/>
              <a:defRPr lang="en-US" sz="2100" b="0" i="0" kern="1200" smtClean="0">
                <a:solidFill>
                  <a:schemeClr val="bg1"/>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Name</a:t>
            </a:r>
          </a:p>
        </p:txBody>
      </p:sp>
      <p:sp>
        <p:nvSpPr>
          <p:cNvPr id="12" name="Text Placeholder 8">
            <a:extLst>
              <a:ext uri="{FF2B5EF4-FFF2-40B4-BE49-F238E27FC236}">
                <a16:creationId xmlns:a16="http://schemas.microsoft.com/office/drawing/2014/main" id="{FDE5CB1B-EB65-B647-94E3-CFFDEF2BC0EA}"/>
              </a:ext>
            </a:extLst>
          </p:cNvPr>
          <p:cNvSpPr>
            <a:spLocks noGrp="1"/>
          </p:cNvSpPr>
          <p:nvPr>
            <p:ph type="body" sz="quarter" idx="12" hasCustomPrompt="1"/>
          </p:nvPr>
        </p:nvSpPr>
        <p:spPr>
          <a:xfrm>
            <a:off x="4628598" y="3602565"/>
            <a:ext cx="2990504" cy="1031044"/>
          </a:xfrm>
        </p:spPr>
        <p:txBody>
          <a:bodyPr wrap="square">
            <a:normAutofit/>
          </a:bodyPr>
          <a:lstStyle>
            <a:lvl1pPr marL="0" indent="0" algn="l">
              <a:buNone/>
              <a:defRPr lang="en-US" sz="1500" b="0" i="0" kern="1200" smtClean="0">
                <a:solidFill>
                  <a:schemeClr val="bg1"/>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Title </a:t>
            </a:r>
            <a:br>
              <a:rPr lang="en-US" dirty="0"/>
            </a:br>
            <a:r>
              <a:rPr lang="en-US" dirty="0"/>
              <a:t>Contact Info</a:t>
            </a:r>
          </a:p>
        </p:txBody>
      </p:sp>
    </p:spTree>
    <p:extLst>
      <p:ext uri="{BB962C8B-B14F-4D97-AF65-F5344CB8AC3E}">
        <p14:creationId xmlns:p14="http://schemas.microsoft.com/office/powerpoint/2010/main" val="2669190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descr="Photo at dusk showing the front entrance of the Edward J. Minskoff Pavilion">
            <a:extLst>
              <a:ext uri="{FF2B5EF4-FFF2-40B4-BE49-F238E27FC236}">
                <a16:creationId xmlns:a16="http://schemas.microsoft.com/office/drawing/2014/main" id="{E21FDA54-8E9D-F24D-895C-7EBA0865FB43}"/>
              </a:ext>
            </a:extLst>
          </p:cNvPr>
          <p:cNvSpPr/>
          <p:nvPr userDrawn="1"/>
        </p:nvSpPr>
        <p:spPr>
          <a:xfrm rot="10800000">
            <a:off x="-2" y="-2"/>
            <a:ext cx="9144000" cy="6858001"/>
          </a:xfrm>
          <a:prstGeom prst="rect">
            <a:avLst/>
          </a:prstGeom>
          <a:gradFill>
            <a:gsLst>
              <a:gs pos="0">
                <a:srgbClr val="18453B">
                  <a:alpha val="0"/>
                </a:srgbClr>
              </a:gs>
              <a:gs pos="25000">
                <a:srgbClr val="18453B">
                  <a:alpha val="29000"/>
                </a:srgbClr>
              </a:gs>
              <a:gs pos="91000">
                <a:srgbClr val="1845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February 2, 2026</a:t>
            </a:fld>
            <a:endParaRPr lang="en-US" dirty="0"/>
          </a:p>
        </p:txBody>
      </p:sp>
      <p:sp>
        <p:nvSpPr>
          <p:cNvPr id="15" name="Title 1">
            <a:extLst>
              <a:ext uri="{FF2B5EF4-FFF2-40B4-BE49-F238E27FC236}">
                <a16:creationId xmlns:a16="http://schemas.microsoft.com/office/drawing/2014/main" id="{F9F957F8-1523-124E-883E-F45D0F4FA35D}"/>
              </a:ext>
            </a:extLst>
          </p:cNvPr>
          <p:cNvSpPr>
            <a:spLocks noGrp="1"/>
          </p:cNvSpPr>
          <p:nvPr>
            <p:ph type="title" hasCustomPrompt="1"/>
          </p:nvPr>
        </p:nvSpPr>
        <p:spPr>
          <a:xfrm>
            <a:off x="1884317" y="2971846"/>
            <a:ext cx="5375366" cy="1161288"/>
          </a:xfrm>
          <a:prstGeom prst="rect">
            <a:avLst/>
          </a:prstGeom>
        </p:spPr>
        <p:txBody>
          <a:bodyPr bIns="0" anchor="t">
            <a:normAutofit/>
          </a:bodyPr>
          <a:lstStyle>
            <a:lvl1pPr algn="ctr">
              <a:defRPr sz="5400">
                <a:solidFill>
                  <a:schemeClr val="bg1"/>
                </a:solidFill>
              </a:defRPr>
            </a:lvl1pPr>
          </a:lstStyle>
          <a:p>
            <a:r>
              <a:rPr lang="en-US" dirty="0"/>
              <a:t>THANK YOU!</a:t>
            </a:r>
          </a:p>
        </p:txBody>
      </p:sp>
    </p:spTree>
    <p:extLst>
      <p:ext uri="{BB962C8B-B14F-4D97-AF65-F5344CB8AC3E}">
        <p14:creationId xmlns:p14="http://schemas.microsoft.com/office/powerpoint/2010/main" val="275969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96C5B6-5EEA-A54A-BB33-49DEA9BC0AD6}"/>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04FF4010-DA7B-8F48-B09F-6034284526D8}" type="datetime4">
              <a:rPr lang="en-US" smtClean="0"/>
              <a:t>February 2, 2026</a:t>
            </a:fld>
            <a:endParaRPr lang="en-US" dirty="0"/>
          </a:p>
        </p:txBody>
      </p:sp>
    </p:spTree>
    <p:extLst>
      <p:ext uri="{BB962C8B-B14F-4D97-AF65-F5344CB8AC3E}">
        <p14:creationId xmlns:p14="http://schemas.microsoft.com/office/powerpoint/2010/main" val="257247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w/o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09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Section 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February 2, 2026</a:t>
            </a:fld>
            <a:endParaRPr lang="en-US" dirty="0"/>
          </a:p>
        </p:txBody>
      </p:sp>
      <p:sp>
        <p:nvSpPr>
          <p:cNvPr id="5" name="Title 1">
            <a:extLst>
              <a:ext uri="{FF2B5EF4-FFF2-40B4-BE49-F238E27FC236}">
                <a16:creationId xmlns:a16="http://schemas.microsoft.com/office/drawing/2014/main" id="{F7F7F797-977C-4143-B643-82E67E246DA6}"/>
              </a:ext>
            </a:extLst>
          </p:cNvPr>
          <p:cNvSpPr>
            <a:spLocks noGrp="1"/>
          </p:cNvSpPr>
          <p:nvPr>
            <p:ph type="ctrTitle" hasCustomPrompt="1"/>
          </p:nvPr>
        </p:nvSpPr>
        <p:spPr>
          <a:xfrm>
            <a:off x="1343025" y="0"/>
            <a:ext cx="6657975" cy="3426262"/>
          </a:xfrm>
          <a:prstGeom prst="rect">
            <a:avLst/>
          </a:prstGeom>
        </p:spPr>
        <p:txBody>
          <a:bodyPr anchor="b">
            <a:normAutofit/>
          </a:bodyPr>
          <a:lstStyle>
            <a:lvl1pPr algn="l">
              <a:defRPr sz="3000">
                <a:solidFill>
                  <a:schemeClr val="tx2"/>
                </a:solidFill>
              </a:defRPr>
            </a:lvl1pPr>
          </a:lstStyle>
          <a:p>
            <a:r>
              <a:rPr lang="en-US" dirty="0"/>
              <a:t>Sub Section Divider</a:t>
            </a:r>
          </a:p>
        </p:txBody>
      </p:sp>
      <p:sp>
        <p:nvSpPr>
          <p:cNvPr id="7" name="Subtitle 2">
            <a:extLst>
              <a:ext uri="{FF2B5EF4-FFF2-40B4-BE49-F238E27FC236}">
                <a16:creationId xmlns:a16="http://schemas.microsoft.com/office/drawing/2014/main" id="{D90966C0-9FFB-AF48-9B4F-73743AEB5535}"/>
              </a:ext>
            </a:extLst>
          </p:cNvPr>
          <p:cNvSpPr>
            <a:spLocks noGrp="1"/>
          </p:cNvSpPr>
          <p:nvPr>
            <p:ph type="subTitle" idx="1" hasCustomPrompt="1"/>
          </p:nvPr>
        </p:nvSpPr>
        <p:spPr>
          <a:xfrm>
            <a:off x="1343025" y="3561647"/>
            <a:ext cx="6657975" cy="1767098"/>
          </a:xfrm>
        </p:spPr>
        <p:txBody>
          <a:bodyPr>
            <a:normAutofit/>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Title</a:t>
            </a:r>
          </a:p>
        </p:txBody>
      </p:sp>
    </p:spTree>
    <p:extLst>
      <p:ext uri="{BB962C8B-B14F-4D97-AF65-F5344CB8AC3E}">
        <p14:creationId xmlns:p14="http://schemas.microsoft.com/office/powerpoint/2010/main" val="150452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p:nvPr>
        </p:nvSpPr>
        <p:spPr>
          <a:xfrm>
            <a:off x="1343025" y="1143001"/>
            <a:ext cx="7115175" cy="9217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February 2, 2026</a:t>
            </a:fld>
            <a:endParaRPr lang="en-US" dirty="0"/>
          </a:p>
        </p:txBody>
      </p:sp>
    </p:spTree>
    <p:extLst>
      <p:ext uri="{BB962C8B-B14F-4D97-AF65-F5344CB8AC3E}">
        <p14:creationId xmlns:p14="http://schemas.microsoft.com/office/powerpoint/2010/main" val="5468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hoto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4572000" y="1143001"/>
            <a:ext cx="3886199" cy="921735"/>
          </a:xfrm>
          <a:prstGeom prst="rect">
            <a:avLst/>
          </a:prstGeom>
        </p:spPr>
        <p:txBody>
          <a:bodyPr/>
          <a:lstStyle/>
          <a:p>
            <a:r>
              <a:rPr lang="en-US" dirty="0"/>
              <a:t>Short Title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4572001" y="2242688"/>
            <a:ext cx="3886199"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February 2, 2026</a:t>
            </a:fld>
            <a:endParaRPr lang="en-US" dirty="0"/>
          </a:p>
        </p:txBody>
      </p:sp>
      <p:sp>
        <p:nvSpPr>
          <p:cNvPr id="5" name="Picture Placeholder 3" descr="Insert Image">
            <a:extLst>
              <a:ext uri="{FF2B5EF4-FFF2-40B4-BE49-F238E27FC236}">
                <a16:creationId xmlns:a16="http://schemas.microsoft.com/office/drawing/2014/main" id="{E46AF386-00BF-A247-88EC-A1DA4DCFE71C}"/>
              </a:ext>
            </a:extLst>
          </p:cNvPr>
          <p:cNvSpPr>
            <a:spLocks noGrp="1"/>
          </p:cNvSpPr>
          <p:nvPr>
            <p:ph type="pic" sz="quarter" idx="12" hasCustomPrompt="1"/>
          </p:nvPr>
        </p:nvSpPr>
        <p:spPr>
          <a:xfrm>
            <a:off x="1" y="1143000"/>
            <a:ext cx="4436615" cy="480060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5311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hoto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6" y="1143001"/>
            <a:ext cx="3228974" cy="921735"/>
          </a:xfrm>
          <a:prstGeom prst="rect">
            <a:avLst/>
          </a:prstGeom>
        </p:spPr>
        <p:txBody>
          <a:bodyPr/>
          <a:lstStyle/>
          <a:p>
            <a:r>
              <a:rPr lang="en-US" dirty="0"/>
              <a:t>Short Title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1343027" y="2242688"/>
            <a:ext cx="3228974"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February 2, 2026</a:t>
            </a:fld>
            <a:endParaRPr lang="en-US" dirty="0"/>
          </a:p>
        </p:txBody>
      </p:sp>
      <p:sp>
        <p:nvSpPr>
          <p:cNvPr id="5" name="Picture Placeholder 3" descr="Insert Image">
            <a:extLst>
              <a:ext uri="{FF2B5EF4-FFF2-40B4-BE49-F238E27FC236}">
                <a16:creationId xmlns:a16="http://schemas.microsoft.com/office/drawing/2014/main" id="{E46AF386-00BF-A247-88EC-A1DA4DCFE71C}"/>
              </a:ext>
            </a:extLst>
          </p:cNvPr>
          <p:cNvSpPr>
            <a:spLocks noGrp="1"/>
          </p:cNvSpPr>
          <p:nvPr>
            <p:ph type="pic" sz="quarter" idx="12" hasCustomPrompt="1"/>
          </p:nvPr>
        </p:nvSpPr>
        <p:spPr>
          <a:xfrm>
            <a:off x="4707385" y="1143000"/>
            <a:ext cx="4436615" cy="480060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62918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ong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5" y="1309510"/>
            <a:ext cx="3020253" cy="4634090"/>
          </a:xfrm>
          <a:prstGeom prst="rect">
            <a:avLst/>
          </a:prstGeom>
        </p:spPr>
        <p:txBody>
          <a:bodyPr anchor="t"/>
          <a:lstStyle/>
          <a:p>
            <a:r>
              <a:rPr lang="en-US" dirty="0"/>
              <a:t>Long Heading Goes Here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4572000" y="1309511"/>
            <a:ext cx="3886201" cy="46340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1C02C931-6703-764A-A629-3E42421CB63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E4D7CE46-01E2-564A-B760-441930DCC22E}" type="datetime4">
              <a:rPr lang="en-US" smtClean="0"/>
              <a:t>February 2, 2026</a:t>
            </a:fld>
            <a:endParaRPr lang="en-US" dirty="0"/>
          </a:p>
        </p:txBody>
      </p:sp>
    </p:spTree>
    <p:extLst>
      <p:ext uri="{BB962C8B-B14F-4D97-AF65-F5344CB8AC3E}">
        <p14:creationId xmlns:p14="http://schemas.microsoft.com/office/powerpoint/2010/main" val="9625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77EF-607C-294D-AF9C-C95E188C0867}"/>
              </a:ext>
            </a:extLst>
          </p:cNvPr>
          <p:cNvSpPr>
            <a:spLocks noGrp="1"/>
          </p:cNvSpPr>
          <p:nvPr>
            <p:ph type="title" hasCustomPrompt="1"/>
          </p:nvPr>
        </p:nvSpPr>
        <p:spPr>
          <a:xfrm>
            <a:off x="1343026" y="1143001"/>
            <a:ext cx="2741957" cy="921735"/>
          </a:xfrm>
        </p:spPr>
        <p:txBody>
          <a:bodyPr/>
          <a:lstStyle/>
          <a:p>
            <a:r>
              <a:rPr lang="en-US" dirty="0"/>
              <a:t>Table Title</a:t>
            </a:r>
          </a:p>
        </p:txBody>
      </p:sp>
      <p:sp>
        <p:nvSpPr>
          <p:cNvPr id="4" name="Content Placeholder 2">
            <a:extLst>
              <a:ext uri="{FF2B5EF4-FFF2-40B4-BE49-F238E27FC236}">
                <a16:creationId xmlns:a16="http://schemas.microsoft.com/office/drawing/2014/main" id="{B1F53279-E05E-844C-B04B-01EB90277820}"/>
              </a:ext>
            </a:extLst>
          </p:cNvPr>
          <p:cNvSpPr>
            <a:spLocks noGrp="1"/>
          </p:cNvSpPr>
          <p:nvPr>
            <p:ph idx="1" hasCustomPrompt="1"/>
          </p:nvPr>
        </p:nvSpPr>
        <p:spPr>
          <a:xfrm>
            <a:off x="1343026" y="2242688"/>
            <a:ext cx="2266949" cy="3700913"/>
          </a:xfrm>
        </p:spPr>
        <p:txBody>
          <a:bodyPr/>
          <a:lstStyle>
            <a:lvl1pPr marL="0" marR="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lvl1pPr>
          </a:lstStyle>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350" b="0" i="0" u="none" strike="noStrike" kern="1200" cap="none" spc="0" normalizeH="0" baseline="0" noProof="0" dirty="0">
                <a:ln>
                  <a:noFill/>
                </a:ln>
                <a:solidFill>
                  <a:srgbClr val="535054"/>
                </a:solidFill>
                <a:effectLst/>
                <a:uLnTx/>
                <a:uFillTx/>
                <a:latin typeface="+mn-lt"/>
                <a:ea typeface="+mn-ea"/>
                <a:cs typeface="+mn-cs"/>
              </a:rPr>
              <a:t>Table Description</a:t>
            </a:r>
          </a:p>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050" b="1" i="0" u="none" strike="noStrike" kern="1200" cap="none" spc="0" normalizeH="0" baseline="0" noProof="0" dirty="0">
                <a:ln>
                  <a:noFill/>
                </a:ln>
                <a:solidFill>
                  <a:srgbClr val="535054"/>
                </a:solidFill>
                <a:effectLst/>
                <a:uLnTx/>
                <a:uFillTx/>
                <a:latin typeface="+mn-lt"/>
                <a:ea typeface="+mn-ea"/>
                <a:cs typeface="+mn-cs"/>
              </a:rPr>
              <a:t>Source: University Advancement</a:t>
            </a:r>
          </a:p>
        </p:txBody>
      </p:sp>
      <p:sp>
        <p:nvSpPr>
          <p:cNvPr id="13" name="Table Placeholder 12">
            <a:extLst>
              <a:ext uri="{FF2B5EF4-FFF2-40B4-BE49-F238E27FC236}">
                <a16:creationId xmlns:a16="http://schemas.microsoft.com/office/drawing/2014/main" id="{B6CD3160-5AB5-1949-ADB7-B826B89352E3}"/>
              </a:ext>
            </a:extLst>
          </p:cNvPr>
          <p:cNvSpPr>
            <a:spLocks noGrp="1"/>
          </p:cNvSpPr>
          <p:nvPr>
            <p:ph type="tbl" sz="quarter" idx="11"/>
          </p:nvPr>
        </p:nvSpPr>
        <p:spPr>
          <a:xfrm>
            <a:off x="4181475" y="1409700"/>
            <a:ext cx="4276725" cy="4533900"/>
          </a:xfrm>
        </p:spPr>
        <p:txBody>
          <a:bodyPr/>
          <a:lstStyle>
            <a:lvl1pPr marL="0" indent="0">
              <a:buNone/>
              <a:defRPr/>
            </a:lvl1pPr>
          </a:lstStyle>
          <a:p>
            <a:endParaRPr lang="en-US" dirty="0"/>
          </a:p>
        </p:txBody>
      </p:sp>
      <p:sp>
        <p:nvSpPr>
          <p:cNvPr id="7" name="Date Placeholder 3">
            <a:extLst>
              <a:ext uri="{FF2B5EF4-FFF2-40B4-BE49-F238E27FC236}">
                <a16:creationId xmlns:a16="http://schemas.microsoft.com/office/drawing/2014/main" id="{99343156-8747-6045-8039-12B2ECA0D514}"/>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8E759BDD-1244-CE49-812F-7632E842775E}" type="datetime4">
              <a:rPr lang="en-US" smtClean="0"/>
              <a:t>February 2, 2026</a:t>
            </a:fld>
            <a:endParaRPr lang="en-US" dirty="0"/>
          </a:p>
        </p:txBody>
      </p:sp>
    </p:spTree>
    <p:extLst>
      <p:ext uri="{BB962C8B-B14F-4D97-AF65-F5344CB8AC3E}">
        <p14:creationId xmlns:p14="http://schemas.microsoft.com/office/powerpoint/2010/main" val="15458219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Ful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AF9D-1ABF-B548-9B6E-A4EB61610088}"/>
              </a:ext>
            </a:extLst>
          </p:cNvPr>
          <p:cNvSpPr>
            <a:spLocks noGrp="1"/>
          </p:cNvSpPr>
          <p:nvPr>
            <p:ph type="title" hasCustomPrompt="1"/>
          </p:nvPr>
        </p:nvSpPr>
        <p:spPr>
          <a:xfrm>
            <a:off x="1343025" y="1143001"/>
            <a:ext cx="7115175" cy="921735"/>
          </a:xfrm>
          <a:prstGeom prst="rect">
            <a:avLst/>
          </a:prstGeom>
        </p:spPr>
        <p:txBody>
          <a:bodyPr/>
          <a:lstStyle/>
          <a:p>
            <a:r>
              <a:rPr lang="en-US" dirty="0"/>
              <a:t>Table Title</a:t>
            </a:r>
          </a:p>
        </p:txBody>
      </p:sp>
      <p:sp>
        <p:nvSpPr>
          <p:cNvPr id="5" name="Date Placeholder 3">
            <a:extLst>
              <a:ext uri="{FF2B5EF4-FFF2-40B4-BE49-F238E27FC236}">
                <a16:creationId xmlns:a16="http://schemas.microsoft.com/office/drawing/2014/main" id="{BD23639F-99EC-B742-B346-1D851145BB5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12440569-67DA-F24A-8E19-9F232ACE2DFE}" type="datetime4">
              <a:rPr lang="en-US" smtClean="0"/>
              <a:t>February 2, 2026</a:t>
            </a:fld>
            <a:endParaRPr lang="en-US" dirty="0"/>
          </a:p>
        </p:txBody>
      </p:sp>
      <p:sp>
        <p:nvSpPr>
          <p:cNvPr id="4" name="Table Placeholder 3">
            <a:extLst>
              <a:ext uri="{FF2B5EF4-FFF2-40B4-BE49-F238E27FC236}">
                <a16:creationId xmlns:a16="http://schemas.microsoft.com/office/drawing/2014/main" id="{B347A232-3A18-204D-83C7-33A98216D3D6}"/>
              </a:ext>
            </a:extLst>
          </p:cNvPr>
          <p:cNvSpPr>
            <a:spLocks noGrp="1"/>
          </p:cNvSpPr>
          <p:nvPr>
            <p:ph type="tbl" sz="quarter" idx="10"/>
          </p:nvPr>
        </p:nvSpPr>
        <p:spPr>
          <a:xfrm>
            <a:off x="1343025" y="2184400"/>
            <a:ext cx="7115175" cy="3759200"/>
          </a:xfrm>
        </p:spPr>
        <p:txBody>
          <a:bodyPr/>
          <a:lstStyle/>
          <a:p>
            <a:endParaRPr lang="en-US"/>
          </a:p>
        </p:txBody>
      </p:sp>
    </p:spTree>
    <p:extLst>
      <p:ext uri="{BB962C8B-B14F-4D97-AF65-F5344CB8AC3E}">
        <p14:creationId xmlns:p14="http://schemas.microsoft.com/office/powerpoint/2010/main" val="153704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09B9C5-5C2F-FA41-8AE1-5FB06AF1CC7B}"/>
              </a:ext>
            </a:extLst>
          </p:cNvPr>
          <p:cNvSpPr>
            <a:spLocks noGrp="1"/>
          </p:cNvSpPr>
          <p:nvPr>
            <p:ph type="body" idx="1"/>
          </p:nvPr>
        </p:nvSpPr>
        <p:spPr>
          <a:xfrm>
            <a:off x="1343025" y="2242688"/>
            <a:ext cx="7115176" cy="37009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02B9DF06-2F64-4141-8C6D-20FC97A59BC0}"/>
              </a:ext>
            </a:extLst>
          </p:cNvPr>
          <p:cNvSpPr txBox="1"/>
          <p:nvPr userDrawn="1"/>
        </p:nvSpPr>
        <p:spPr>
          <a:xfrm>
            <a:off x="7999527" y="6486057"/>
            <a:ext cx="886207" cy="230832"/>
          </a:xfrm>
          <a:prstGeom prst="rect">
            <a:avLst/>
          </a:prstGeom>
          <a:noFill/>
        </p:spPr>
        <p:txBody>
          <a:bodyPr wrap="square" rtlCol="0">
            <a:spAutoFit/>
          </a:bodyPr>
          <a:lstStyle/>
          <a:p>
            <a:pPr algn="r"/>
            <a:fld id="{729C6AEB-22CC-454F-BBCC-372CCCCD853C}" type="slidenum">
              <a:rPr lang="en-US" sz="900" smtClean="0">
                <a:solidFill>
                  <a:schemeClr val="bg1"/>
                </a:solidFill>
              </a:rPr>
              <a:pPr algn="r"/>
              <a:t>‹#›</a:t>
            </a:fld>
            <a:endParaRPr lang="en-US" sz="900" dirty="0">
              <a:solidFill>
                <a:schemeClr val="bg1"/>
              </a:solidFill>
            </a:endParaRPr>
          </a:p>
        </p:txBody>
      </p:sp>
      <p:pic>
        <p:nvPicPr>
          <p:cNvPr id="25" name="Picture 24">
            <a:extLst>
              <a:ext uri="{FF2B5EF4-FFF2-40B4-BE49-F238E27FC236}">
                <a16:creationId xmlns:a16="http://schemas.microsoft.com/office/drawing/2014/main" id="{FF69A748-1CDE-554E-B266-3FC185027B5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437604" y="545721"/>
            <a:ext cx="1308490" cy="120402"/>
          </a:xfrm>
          <a:prstGeom prst="rect">
            <a:avLst/>
          </a:prstGeom>
        </p:spPr>
      </p:pic>
      <p:cxnSp>
        <p:nvCxnSpPr>
          <p:cNvPr id="27" name="Straight Connector 26">
            <a:extLst>
              <a:ext uri="{FF2B5EF4-FFF2-40B4-BE49-F238E27FC236}">
                <a16:creationId xmlns:a16="http://schemas.microsoft.com/office/drawing/2014/main" id="{8D98B50F-8792-C948-8142-FDD3CBD7F6A3}"/>
              </a:ext>
            </a:extLst>
          </p:cNvPr>
          <p:cNvCxnSpPr>
            <a:cxnSpLocks/>
          </p:cNvCxnSpPr>
          <p:nvPr userDrawn="1"/>
        </p:nvCxnSpPr>
        <p:spPr>
          <a:xfrm>
            <a:off x="342900" y="466772"/>
            <a:ext cx="942975" cy="0"/>
          </a:xfrm>
          <a:prstGeom prst="line">
            <a:avLst/>
          </a:prstGeom>
          <a:ln w="12700">
            <a:solidFill>
              <a:srgbClr val="18453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018648A-5D55-FD49-9D8E-B28F3A7B2BE2}"/>
              </a:ext>
            </a:extLst>
          </p:cNvPr>
          <p:cNvCxnSpPr>
            <a:cxnSpLocks/>
          </p:cNvCxnSpPr>
          <p:nvPr userDrawn="1"/>
        </p:nvCxnSpPr>
        <p:spPr>
          <a:xfrm>
            <a:off x="1434711" y="466772"/>
            <a:ext cx="7366390" cy="0"/>
          </a:xfrm>
          <a:prstGeom prst="line">
            <a:avLst/>
          </a:prstGeom>
          <a:ln w="12700">
            <a:solidFill>
              <a:srgbClr val="18453B"/>
            </a:solidFill>
          </a:ln>
        </p:spPr>
        <p:style>
          <a:lnRef idx="1">
            <a:schemeClr val="accent1"/>
          </a:lnRef>
          <a:fillRef idx="0">
            <a:schemeClr val="accent1"/>
          </a:fillRef>
          <a:effectRef idx="0">
            <a:schemeClr val="accent1"/>
          </a:effectRef>
          <a:fontRef idx="minor">
            <a:schemeClr val="tx1"/>
          </a:fontRef>
        </p:style>
      </p:cxnSp>
      <p:sp>
        <p:nvSpPr>
          <p:cNvPr id="30" name="Footer Placeholder 3">
            <a:extLst>
              <a:ext uri="{FF2B5EF4-FFF2-40B4-BE49-F238E27FC236}">
                <a16:creationId xmlns:a16="http://schemas.microsoft.com/office/drawing/2014/main" id="{F5E077ED-662C-6047-94BF-9A8FF18C3242}"/>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rgbClr val="18453B"/>
                </a:solidFill>
              </a:rPr>
              <a:t>‹#›</a:t>
            </a:fld>
            <a:endParaRPr lang="en-GB" sz="675" dirty="0">
              <a:solidFill>
                <a:srgbClr val="18453B"/>
              </a:solidFill>
            </a:endParaRPr>
          </a:p>
        </p:txBody>
      </p:sp>
      <p:sp>
        <p:nvSpPr>
          <p:cNvPr id="33" name="Title Placeholder 1">
            <a:extLst>
              <a:ext uri="{FF2B5EF4-FFF2-40B4-BE49-F238E27FC236}">
                <a16:creationId xmlns:a16="http://schemas.microsoft.com/office/drawing/2014/main" id="{D4F3A6E1-5DE7-F941-B82B-3F20259D6266}"/>
              </a:ext>
            </a:extLst>
          </p:cNvPr>
          <p:cNvSpPr>
            <a:spLocks noGrp="1"/>
          </p:cNvSpPr>
          <p:nvPr>
            <p:ph type="title"/>
          </p:nvPr>
        </p:nvSpPr>
        <p:spPr>
          <a:xfrm>
            <a:off x="1343026" y="1143001"/>
            <a:ext cx="7115175" cy="921735"/>
          </a:xfrm>
          <a:prstGeom prst="rect">
            <a:avLst/>
          </a:prstGeom>
        </p:spPr>
        <p:txBody>
          <a:bodyPr vert="horz" lIns="91440" tIns="45720" rIns="91440" bIns="45720" rtlCol="0" anchor="ctr">
            <a:normAutofit/>
          </a:bodyPr>
          <a:lstStyle/>
          <a:p>
            <a:r>
              <a:rPr lang="en-US" dirty="0"/>
              <a:t>Click to edit Master title style</a:t>
            </a:r>
          </a:p>
        </p:txBody>
      </p:sp>
      <p:pic>
        <p:nvPicPr>
          <p:cNvPr id="40" name="Picture 39">
            <a:extLst>
              <a:ext uri="{FF2B5EF4-FFF2-40B4-BE49-F238E27FC236}">
                <a16:creationId xmlns:a16="http://schemas.microsoft.com/office/drawing/2014/main" id="{C996904E-8FDF-AF46-A100-3A5C04651494}"/>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42901" y="6210300"/>
            <a:ext cx="236483" cy="365760"/>
          </a:xfrm>
          <a:prstGeom prst="rect">
            <a:avLst/>
          </a:prstGeom>
        </p:spPr>
      </p:pic>
      <p:sp>
        <p:nvSpPr>
          <p:cNvPr id="12" name="Date Placeholder 3">
            <a:extLst>
              <a:ext uri="{FF2B5EF4-FFF2-40B4-BE49-F238E27FC236}">
                <a16:creationId xmlns:a16="http://schemas.microsoft.com/office/drawing/2014/main" id="{183FB806-A69C-1C49-A023-AC43E2D78D95}"/>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405FB70A-8F2F-F04B-9697-F5C7BF3563DD}" type="datetime4">
              <a:rPr lang="en-US" smtClean="0"/>
              <a:t>February 2, 2026</a:t>
            </a:fld>
            <a:endParaRPr lang="en-US" dirty="0"/>
          </a:p>
        </p:txBody>
      </p:sp>
    </p:spTree>
    <p:extLst>
      <p:ext uri="{BB962C8B-B14F-4D97-AF65-F5344CB8AC3E}">
        <p14:creationId xmlns:p14="http://schemas.microsoft.com/office/powerpoint/2010/main" val="157038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p:txStyles>
    <p:titleStyle>
      <a:lvl1pPr algn="l" defTabSz="685800" rtl="0" eaLnBrk="1" latinLnBrk="0" hangingPunct="1">
        <a:lnSpc>
          <a:spcPct val="90000"/>
        </a:lnSpc>
        <a:spcBef>
          <a:spcPct val="0"/>
        </a:spcBef>
        <a:buNone/>
        <a:defRPr sz="2700" b="1" kern="1200">
          <a:solidFill>
            <a:srgbClr val="18453B"/>
          </a:solidFill>
          <a:latin typeface="+mj-lt"/>
          <a:ea typeface="+mj-ea"/>
          <a:cs typeface="+mj-cs"/>
        </a:defRPr>
      </a:lvl1pPr>
    </p:titleStyle>
    <p:body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104">
          <p15:clr>
            <a:srgbClr val="F26B43"/>
          </p15:clr>
        </p15:guide>
        <p15:guide id="3" pos="576">
          <p15:clr>
            <a:srgbClr val="F26B43"/>
          </p15:clr>
        </p15:guide>
        <p15:guide id="4" orient="horz" pos="408">
          <p15:clr>
            <a:srgbClr val="F26B43"/>
          </p15:clr>
        </p15:guide>
        <p15:guide id="5" orient="horz" pos="3912">
          <p15:clr>
            <a:srgbClr val="F26B43"/>
          </p15:clr>
        </p15:guide>
        <p15:guide id="6" orient="horz" pos="3744">
          <p15:clr>
            <a:srgbClr val="F26B43"/>
          </p15:clr>
        </p15:guide>
        <p15:guide id="7" orient="horz" pos="720">
          <p15:clr>
            <a:srgbClr val="F26B43"/>
          </p15:clr>
        </p15:guide>
        <p15:guide id="8" pos="3840">
          <p15:clr>
            <a:srgbClr val="F26B43"/>
          </p15:clr>
        </p15:guide>
        <p15:guide id="9" pos="1128">
          <p15:clr>
            <a:srgbClr val="F26B43"/>
          </p15:clr>
        </p15:guide>
        <p15:guide id="10" orient="horz" pos="2160">
          <p15:clr>
            <a:srgbClr val="F26B43"/>
          </p15:clr>
        </p15:guide>
        <p15:guide id="11" pos="73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broad.msu.edu/undergraduate/admissions/standard/" TargetMode="External"/><Relationship Id="rId2" Type="http://schemas.openxmlformats.org/officeDocument/2006/relationships/hyperlink" Target="https://mediaspace.msu.edu/media/Broad+Admission+Case+Study+Instructions+%28Spring+2024%29/1_rmp2eigc"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riting.msu.edu/" TargetMode="External"/><Relationship Id="rId2" Type="http://schemas.openxmlformats.org/officeDocument/2006/relationships/hyperlink" Target="https://broad.msu.edu/career-management/undergraduate/" TargetMode="External"/><Relationship Id="rId1" Type="http://schemas.openxmlformats.org/officeDocument/2006/relationships/slideLayout" Target="../slideLayouts/slideLayout4.xml"/><Relationship Id="rId4" Type="http://schemas.openxmlformats.org/officeDocument/2006/relationships/hyperlink" Target="https://broad.msu.edu/undergraduate/admissions/standard/"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admis@msu.edu" TargetMode="External"/><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advising.msu.edu/advising-by-colleg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3288-9C6F-D94E-AA6B-ACFE4A36A44C}"/>
              </a:ext>
            </a:extLst>
          </p:cNvPr>
          <p:cNvSpPr>
            <a:spLocks noGrp="1"/>
          </p:cNvSpPr>
          <p:nvPr>
            <p:ph type="ctrTitle"/>
          </p:nvPr>
        </p:nvSpPr>
        <p:spPr/>
        <p:txBody>
          <a:bodyPr/>
          <a:lstStyle/>
          <a:p>
            <a:r>
              <a:rPr lang="en-US" dirty="0"/>
              <a:t>Standard Admission Information Session</a:t>
            </a:r>
          </a:p>
        </p:txBody>
      </p:sp>
      <p:sp>
        <p:nvSpPr>
          <p:cNvPr id="3" name="Subtitle 2">
            <a:extLst>
              <a:ext uri="{FF2B5EF4-FFF2-40B4-BE49-F238E27FC236}">
                <a16:creationId xmlns:a16="http://schemas.microsoft.com/office/drawing/2014/main" id="{A59B636E-031C-7D4E-9C18-BCD64AA9293D}"/>
              </a:ext>
            </a:extLst>
          </p:cNvPr>
          <p:cNvSpPr>
            <a:spLocks noGrp="1"/>
          </p:cNvSpPr>
          <p:nvPr>
            <p:ph type="subTitle" idx="1"/>
          </p:nvPr>
        </p:nvSpPr>
        <p:spPr/>
        <p:txBody>
          <a:bodyPr/>
          <a:lstStyle/>
          <a:p>
            <a:r>
              <a:rPr lang="en-US" dirty="0"/>
              <a:t>Melanie Wallace</a:t>
            </a:r>
          </a:p>
        </p:txBody>
      </p:sp>
      <p:sp>
        <p:nvSpPr>
          <p:cNvPr id="4" name="Text Placeholder 3">
            <a:extLst>
              <a:ext uri="{FF2B5EF4-FFF2-40B4-BE49-F238E27FC236}">
                <a16:creationId xmlns:a16="http://schemas.microsoft.com/office/drawing/2014/main" id="{647E1102-A8A7-D945-9081-B611D637433F}"/>
              </a:ext>
            </a:extLst>
          </p:cNvPr>
          <p:cNvSpPr>
            <a:spLocks noGrp="1"/>
          </p:cNvSpPr>
          <p:nvPr>
            <p:ph type="body" sz="quarter" idx="10"/>
          </p:nvPr>
        </p:nvSpPr>
        <p:spPr/>
        <p:txBody>
          <a:bodyPr/>
          <a:lstStyle/>
          <a:p>
            <a:r>
              <a:rPr lang="en-US" dirty="0"/>
              <a:t>Director of Undergraduate Admissions &amp; Transition Initiatives</a:t>
            </a:r>
          </a:p>
        </p:txBody>
      </p:sp>
      <p:sp>
        <p:nvSpPr>
          <p:cNvPr id="5" name="Text Placeholder 4">
            <a:extLst>
              <a:ext uri="{FF2B5EF4-FFF2-40B4-BE49-F238E27FC236}">
                <a16:creationId xmlns:a16="http://schemas.microsoft.com/office/drawing/2014/main" id="{0B90257C-AA27-FE4E-B736-92B78E8CFC52}"/>
              </a:ext>
            </a:extLst>
          </p:cNvPr>
          <p:cNvSpPr>
            <a:spLocks noGrp="1"/>
          </p:cNvSpPr>
          <p:nvPr>
            <p:ph type="body" sz="quarter" idx="11"/>
          </p:nvPr>
        </p:nvSpPr>
        <p:spPr/>
        <p:txBody>
          <a:bodyPr/>
          <a:lstStyle/>
          <a:p>
            <a:r>
              <a:rPr lang="en-US" dirty="0"/>
              <a:t>Spring 2026</a:t>
            </a:r>
          </a:p>
        </p:txBody>
      </p:sp>
    </p:spTree>
    <p:extLst>
      <p:ext uri="{BB962C8B-B14F-4D97-AF65-F5344CB8AC3E}">
        <p14:creationId xmlns:p14="http://schemas.microsoft.com/office/powerpoint/2010/main" val="264748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2C22-56DF-3F97-A3CE-8FC7E40F3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F2DD8-CE7F-F1E1-BDDA-A5A734623CFE}"/>
              </a:ext>
            </a:extLst>
          </p:cNvPr>
          <p:cNvSpPr>
            <a:spLocks noGrp="1"/>
          </p:cNvSpPr>
          <p:nvPr>
            <p:ph type="title"/>
          </p:nvPr>
        </p:nvSpPr>
        <p:spPr>
          <a:xfrm>
            <a:off x="1343025" y="9144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0A2B5711-8316-6471-5A44-F86D4CB6893A}"/>
              </a:ext>
            </a:extLst>
          </p:cNvPr>
          <p:cNvSpPr>
            <a:spLocks noGrp="1"/>
          </p:cNvSpPr>
          <p:nvPr>
            <p:ph idx="1"/>
          </p:nvPr>
        </p:nvSpPr>
        <p:spPr>
          <a:xfrm>
            <a:off x="1426028" y="1836135"/>
            <a:ext cx="7315199" cy="424312"/>
          </a:xfrm>
        </p:spPr>
        <p:txBody>
          <a:bodyPr/>
          <a:lstStyle/>
          <a:p>
            <a:pPr marL="0" indent="0">
              <a:buNone/>
            </a:pPr>
            <a:r>
              <a:rPr lang="en-US" b="1" dirty="0">
                <a:solidFill>
                  <a:srgbClr val="137A63"/>
                </a:solidFill>
              </a:rPr>
              <a:t>IB Exam Score Grade Equivalencies for College </a:t>
            </a:r>
            <a:r>
              <a:rPr lang="en-US" b="1" dirty="0" err="1">
                <a:solidFill>
                  <a:srgbClr val="137A63"/>
                </a:solidFill>
              </a:rPr>
              <a:t>Precore</a:t>
            </a:r>
            <a:r>
              <a:rPr lang="en-US" b="1" dirty="0">
                <a:solidFill>
                  <a:srgbClr val="137A63"/>
                </a:solidFill>
              </a:rPr>
              <a:t> GPA</a:t>
            </a:r>
          </a:p>
          <a:p>
            <a:endParaRPr lang="en-US" dirty="0"/>
          </a:p>
        </p:txBody>
      </p:sp>
      <p:sp>
        <p:nvSpPr>
          <p:cNvPr id="5" name="Date Placeholder 4">
            <a:extLst>
              <a:ext uri="{FF2B5EF4-FFF2-40B4-BE49-F238E27FC236}">
                <a16:creationId xmlns:a16="http://schemas.microsoft.com/office/drawing/2014/main" id="{B2636820-7EB9-69D5-E18D-2E35FCB58671}"/>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graphicFrame>
        <p:nvGraphicFramePr>
          <p:cNvPr id="8" name="Table 7">
            <a:extLst>
              <a:ext uri="{FF2B5EF4-FFF2-40B4-BE49-F238E27FC236}">
                <a16:creationId xmlns:a16="http://schemas.microsoft.com/office/drawing/2014/main" id="{26AAC5D5-D5FD-CDFA-EC7A-79478CED4BD5}"/>
              </a:ext>
            </a:extLst>
          </p:cNvPr>
          <p:cNvGraphicFramePr>
            <a:graphicFrameLocks noGrp="1"/>
          </p:cNvGraphicFramePr>
          <p:nvPr>
            <p:extLst>
              <p:ext uri="{D42A27DB-BD31-4B8C-83A1-F6EECF244321}">
                <p14:modId xmlns:p14="http://schemas.microsoft.com/office/powerpoint/2010/main" val="499099351"/>
              </p:ext>
            </p:extLst>
          </p:nvPr>
        </p:nvGraphicFramePr>
        <p:xfrm>
          <a:off x="1540326" y="2249561"/>
          <a:ext cx="7086601" cy="2905632"/>
        </p:xfrm>
        <a:graphic>
          <a:graphicData uri="http://schemas.openxmlformats.org/drawingml/2006/table">
            <a:tbl>
              <a:tblPr/>
              <a:tblGrid>
                <a:gridCol w="1234369">
                  <a:extLst>
                    <a:ext uri="{9D8B030D-6E8A-4147-A177-3AD203B41FA5}">
                      <a16:colId xmlns:a16="http://schemas.microsoft.com/office/drawing/2014/main" val="20000"/>
                    </a:ext>
                  </a:extLst>
                </a:gridCol>
                <a:gridCol w="540037">
                  <a:extLst>
                    <a:ext uri="{9D8B030D-6E8A-4147-A177-3AD203B41FA5}">
                      <a16:colId xmlns:a16="http://schemas.microsoft.com/office/drawing/2014/main" val="20001"/>
                    </a:ext>
                  </a:extLst>
                </a:gridCol>
                <a:gridCol w="1080073">
                  <a:extLst>
                    <a:ext uri="{9D8B030D-6E8A-4147-A177-3AD203B41FA5}">
                      <a16:colId xmlns:a16="http://schemas.microsoft.com/office/drawing/2014/main" val="20002"/>
                    </a:ext>
                  </a:extLst>
                </a:gridCol>
                <a:gridCol w="2116061">
                  <a:extLst>
                    <a:ext uri="{9D8B030D-6E8A-4147-A177-3AD203B41FA5}">
                      <a16:colId xmlns:a16="http://schemas.microsoft.com/office/drawing/2014/main" val="20003"/>
                    </a:ext>
                  </a:extLst>
                </a:gridCol>
                <a:gridCol w="2116061">
                  <a:extLst>
                    <a:ext uri="{9D8B030D-6E8A-4147-A177-3AD203B41FA5}">
                      <a16:colId xmlns:a16="http://schemas.microsoft.com/office/drawing/2014/main" val="20004"/>
                    </a:ext>
                  </a:extLst>
                </a:gridCol>
              </a:tblGrid>
              <a:tr h="328584">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1200" b="1" i="0" u="none" strike="noStrike" dirty="0">
                          <a:solidFill>
                            <a:srgbClr val="000000"/>
                          </a:solidFill>
                          <a:effectLst/>
                          <a:latin typeface="Arial"/>
                        </a:rPr>
                        <a:t>International Baccalaureate Program Equivalencies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8584">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800" b="0" i="1" u="none" strike="noStrike" dirty="0">
                          <a:solidFill>
                            <a:srgbClr val="000000"/>
                          </a:solidFill>
                          <a:effectLst/>
                          <a:latin typeface="Arial"/>
                        </a:rPr>
                        <a:t>Note: MSU recognizes subjects taken at the higher level (HL). This table reflects HL subject equivalencies.</a:t>
                      </a:r>
                    </a:p>
                    <a:p>
                      <a:pPr algn="ctr" fontAlgn="ctr"/>
                      <a:endParaRPr lang="en-US" sz="800" b="1" i="0" u="none" strike="noStrike" dirty="0">
                        <a:solidFill>
                          <a:srgbClr val="000000"/>
                        </a:solidFill>
                        <a:effectLst/>
                        <a:latin typeface="Arial"/>
                      </a:endParaRPr>
                    </a:p>
                    <a:p>
                      <a:pPr algn="ctr" fontAlgn="ctr"/>
                      <a:r>
                        <a:rPr lang="en-US" sz="1100" b="1" i="0" u="none" strike="noStrike" dirty="0">
                          <a:solidFill>
                            <a:srgbClr val="000000"/>
                          </a:solidFill>
                          <a:effectLst/>
                          <a:latin typeface="Arial"/>
                        </a:rPr>
                        <a:t>(Only used if 0 or 1 College Precore course grades at MSU)</a:t>
                      </a:r>
                      <a:endParaRPr lang="en-US" sz="1100" b="0"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4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IB Subject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Score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Credit or Waive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MSU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Grade used for Broad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563287">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000000"/>
                          </a:solidFill>
                          <a:effectLst/>
                          <a:latin typeface="Arial"/>
                        </a:rPr>
                        <a:t>English A - Literature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7 or 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8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WRA 101 (Tier I requirement)/ GCU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4"/>
                  </a:ext>
                </a:extLst>
              </a:tr>
              <a:tr h="328584">
                <a:tc vMerge="1">
                  <a:txBody>
                    <a:bodyPr/>
                    <a:lstStyle/>
                    <a:p>
                      <a:endParaRPr lang="en-U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5"/>
                  </a:ext>
                </a:extLst>
              </a:tr>
              <a:tr h="38794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000000"/>
                          </a:solidFill>
                          <a:effectLst/>
                          <a:latin typeface="Arial"/>
                        </a:rPr>
                        <a:t>Economics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7 or 6</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6</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credits</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 EC 202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 for both courses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6"/>
                  </a:ext>
                </a:extLst>
              </a:tr>
              <a:tr h="32858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000000"/>
                          </a:solidFill>
                          <a:effectLst/>
                          <a:latin typeface="Arial"/>
                        </a:rPr>
                        <a:t>Mathematics </a:t>
                      </a:r>
                    </a:p>
                    <a:p>
                      <a:pPr algn="l" fontAlgn="ctr"/>
                      <a:r>
                        <a:rPr lang="en-US" sz="1000" b="1" i="0" u="none" strike="noStrike" dirty="0">
                          <a:solidFill>
                            <a:srgbClr val="000000"/>
                          </a:solidFill>
                          <a:effectLst/>
                          <a:latin typeface="Arial"/>
                        </a:rPr>
                        <a:t>(IB187 – IB192)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7 or 6 or 5</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15 credits</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MTH 116, MTH 132, MTH 133, STT 200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 (for STT 200)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323546145"/>
                  </a:ext>
                </a:extLst>
              </a:tr>
            </a:tbl>
          </a:graphicData>
        </a:graphic>
      </p:graphicFrame>
    </p:spTree>
    <p:extLst>
      <p:ext uri="{BB962C8B-B14F-4D97-AF65-F5344CB8AC3E}">
        <p14:creationId xmlns:p14="http://schemas.microsoft.com/office/powerpoint/2010/main" val="200496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93740-7462-F7BC-8440-6BE5573AF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07266-9E93-EFC5-EE9F-A971026DCD8B}"/>
              </a:ext>
            </a:extLst>
          </p:cNvPr>
          <p:cNvSpPr>
            <a:spLocks noGrp="1"/>
          </p:cNvSpPr>
          <p:nvPr>
            <p:ph type="title"/>
          </p:nvPr>
        </p:nvSpPr>
        <p:spPr>
          <a:xfrm>
            <a:off x="1343025" y="9144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BC330A52-DE66-2862-CD1B-B591F1122CDD}"/>
              </a:ext>
            </a:extLst>
          </p:cNvPr>
          <p:cNvSpPr>
            <a:spLocks noGrp="1"/>
          </p:cNvSpPr>
          <p:nvPr>
            <p:ph idx="1"/>
          </p:nvPr>
        </p:nvSpPr>
        <p:spPr>
          <a:xfrm>
            <a:off x="1426028" y="1836135"/>
            <a:ext cx="7315199" cy="424312"/>
          </a:xfrm>
        </p:spPr>
        <p:txBody>
          <a:bodyPr>
            <a:normAutofit/>
          </a:bodyPr>
          <a:lstStyle/>
          <a:p>
            <a:pPr marL="0" indent="0">
              <a:buNone/>
            </a:pPr>
            <a:r>
              <a:rPr lang="en-US" b="1" dirty="0">
                <a:solidFill>
                  <a:srgbClr val="137A63"/>
                </a:solidFill>
              </a:rPr>
              <a:t>CLEP Exam Score Grade Equivalencies for College </a:t>
            </a:r>
            <a:r>
              <a:rPr lang="en-US" b="1" dirty="0" err="1">
                <a:solidFill>
                  <a:srgbClr val="137A63"/>
                </a:solidFill>
              </a:rPr>
              <a:t>Precore</a:t>
            </a:r>
            <a:r>
              <a:rPr lang="en-US" b="1" dirty="0">
                <a:solidFill>
                  <a:srgbClr val="137A63"/>
                </a:solidFill>
              </a:rPr>
              <a:t> GPA</a:t>
            </a:r>
          </a:p>
          <a:p>
            <a:endParaRPr lang="en-US" dirty="0"/>
          </a:p>
        </p:txBody>
      </p:sp>
      <p:sp>
        <p:nvSpPr>
          <p:cNvPr id="5" name="Date Placeholder 4">
            <a:extLst>
              <a:ext uri="{FF2B5EF4-FFF2-40B4-BE49-F238E27FC236}">
                <a16:creationId xmlns:a16="http://schemas.microsoft.com/office/drawing/2014/main" id="{B7AAB06D-ED46-82F4-B5DB-88A9A1DFE2C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graphicFrame>
        <p:nvGraphicFramePr>
          <p:cNvPr id="6" name="Table 5">
            <a:extLst>
              <a:ext uri="{FF2B5EF4-FFF2-40B4-BE49-F238E27FC236}">
                <a16:creationId xmlns:a16="http://schemas.microsoft.com/office/drawing/2014/main" id="{F91D4819-50D0-42A8-559D-EC72CDA964ED}"/>
              </a:ext>
            </a:extLst>
          </p:cNvPr>
          <p:cNvGraphicFramePr>
            <a:graphicFrameLocks noGrp="1"/>
          </p:cNvGraphicFramePr>
          <p:nvPr>
            <p:extLst>
              <p:ext uri="{D42A27DB-BD31-4B8C-83A1-F6EECF244321}">
                <p14:modId xmlns:p14="http://schemas.microsoft.com/office/powerpoint/2010/main" val="3279240415"/>
              </p:ext>
            </p:extLst>
          </p:nvPr>
        </p:nvGraphicFramePr>
        <p:xfrm>
          <a:off x="1285875" y="2260447"/>
          <a:ext cx="7391400" cy="2482245"/>
        </p:xfrm>
        <a:graphic>
          <a:graphicData uri="http://schemas.openxmlformats.org/drawingml/2006/table">
            <a:tbl>
              <a:tblPr/>
              <a:tblGrid>
                <a:gridCol w="1828800">
                  <a:extLst>
                    <a:ext uri="{9D8B030D-6E8A-4147-A177-3AD203B41FA5}">
                      <a16:colId xmlns:a16="http://schemas.microsoft.com/office/drawing/2014/main" val="20000"/>
                    </a:ext>
                  </a:extLst>
                </a:gridCol>
                <a:gridCol w="503165">
                  <a:extLst>
                    <a:ext uri="{9D8B030D-6E8A-4147-A177-3AD203B41FA5}">
                      <a16:colId xmlns:a16="http://schemas.microsoft.com/office/drawing/2014/main" val="20001"/>
                    </a:ext>
                  </a:extLst>
                </a:gridCol>
                <a:gridCol w="731305">
                  <a:extLst>
                    <a:ext uri="{9D8B030D-6E8A-4147-A177-3AD203B41FA5}">
                      <a16:colId xmlns:a16="http://schemas.microsoft.com/office/drawing/2014/main" val="20002"/>
                    </a:ext>
                  </a:extLst>
                </a:gridCol>
                <a:gridCol w="1462610">
                  <a:extLst>
                    <a:ext uri="{9D8B030D-6E8A-4147-A177-3AD203B41FA5}">
                      <a16:colId xmlns:a16="http://schemas.microsoft.com/office/drawing/2014/main" val="20003"/>
                    </a:ext>
                  </a:extLst>
                </a:gridCol>
                <a:gridCol w="2865520">
                  <a:extLst>
                    <a:ext uri="{9D8B030D-6E8A-4147-A177-3AD203B41FA5}">
                      <a16:colId xmlns:a16="http://schemas.microsoft.com/office/drawing/2014/main" val="20004"/>
                    </a:ext>
                  </a:extLst>
                </a:gridCol>
              </a:tblGrid>
              <a:tr h="323400">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200" b="1" i="0" u="none" strike="noStrike" dirty="0">
                          <a:solidFill>
                            <a:srgbClr val="000000"/>
                          </a:solidFill>
                          <a:effectLst/>
                          <a:latin typeface="Arial"/>
                        </a:rPr>
                        <a:t>College Level Examination Program (CLEP) Equivalencies</a:t>
                      </a:r>
                    </a:p>
                    <a:p>
                      <a:pPr algn="l" fontAlgn="ctr"/>
                      <a:endParaRPr lang="en-US" sz="900" b="1" i="0" u="none" strike="noStrike" dirty="0">
                        <a:solidFill>
                          <a:srgbClr val="000000"/>
                        </a:solidFill>
                        <a:effectLst/>
                        <a:latin typeface="Arial"/>
                      </a:endParaRPr>
                    </a:p>
                    <a:p>
                      <a:pPr algn="l" fontAlgn="ctr"/>
                      <a:r>
                        <a:rPr lang="en-US" sz="1200" b="1" i="0" u="none" strike="noStrike" dirty="0">
                          <a:solidFill>
                            <a:srgbClr val="000000"/>
                          </a:solidFill>
                          <a:effectLst/>
                          <a:latin typeface="Arial"/>
                        </a:rPr>
                        <a:t>(Only used if 0 or 1 College Precore course grades at MSU)</a:t>
                      </a:r>
                      <a:endParaRPr lang="en-US" sz="1200" b="0" i="1" u="none" strike="noStrike" dirty="0">
                        <a:solidFill>
                          <a:srgbClr val="000000"/>
                        </a:solidFill>
                        <a:effectLst/>
                        <a:latin typeface="Arial"/>
                      </a:endParaRP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8700">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200" b="0" i="0" u="none" strike="noStrike" dirty="0">
                          <a:solidFill>
                            <a:srgbClr val="000000"/>
                          </a:solidFill>
                          <a:effectLst/>
                          <a:latin typeface="Arial"/>
                        </a:rPr>
                        <a:t>(Minimum scores based on computer-based testing environment)</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45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1000" b="1" i="0" u="none" strike="noStrike">
                          <a:solidFill>
                            <a:srgbClr val="FFFFFF"/>
                          </a:solidFill>
                          <a:effectLst/>
                          <a:latin typeface="Arial"/>
                        </a:rPr>
                        <a:t>Examination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Min. Score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Credits</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a:solidFill>
                            <a:srgbClr val="FFFFFF"/>
                          </a:solidFill>
                          <a:effectLst/>
                          <a:latin typeface="Arial"/>
                        </a:rPr>
                        <a:t> </a:t>
                      </a:r>
                    </a:p>
                  </a:txBody>
                  <a:tcPr marL="857250"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Grade used for Broad College Precore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5145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Principles of Microeconomics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6"/>
                  </a:ext>
                </a:extLst>
              </a:tr>
              <a:tr h="3087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Principles of Macroeconomics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7"/>
                  </a:ext>
                </a:extLst>
              </a:tr>
              <a:tr h="323400">
                <a:tc grid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ctr"/>
                      <a:r>
                        <a:rPr lang="en-US" sz="800" b="1" i="0" u="none" strike="noStrike" dirty="0">
                          <a:solidFill>
                            <a:srgbClr val="FFFFFF"/>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C7F0FAAC-5127-CC16-FDF6-48202E3D2B54}"/>
              </a:ext>
            </a:extLst>
          </p:cNvPr>
          <p:cNvSpPr txBox="1"/>
          <p:nvPr/>
        </p:nvSpPr>
        <p:spPr>
          <a:xfrm>
            <a:off x="1393370" y="5585154"/>
            <a:ext cx="6988629" cy="369332"/>
          </a:xfrm>
          <a:prstGeom prst="rect">
            <a:avLst/>
          </a:prstGeom>
          <a:noFill/>
        </p:spPr>
        <p:txBody>
          <a:bodyPr wrap="square">
            <a:spAutoFit/>
          </a:bodyPr>
          <a:lstStyle/>
          <a:p>
            <a:r>
              <a:rPr lang="en-US" i="1" dirty="0">
                <a:solidFill>
                  <a:srgbClr val="000000"/>
                </a:solidFill>
              </a:rPr>
              <a:t>No College </a:t>
            </a:r>
            <a:r>
              <a:rPr lang="en-US" i="1" dirty="0" err="1">
                <a:solidFill>
                  <a:srgbClr val="000000"/>
                </a:solidFill>
              </a:rPr>
              <a:t>Precore</a:t>
            </a:r>
            <a:r>
              <a:rPr lang="en-US" i="1" dirty="0">
                <a:solidFill>
                  <a:srgbClr val="000000"/>
                </a:solidFill>
              </a:rPr>
              <a:t> grade equivalency for A-level credit.</a:t>
            </a:r>
            <a:endParaRPr lang="en-US" sz="1800" dirty="0">
              <a:solidFill>
                <a:srgbClr val="000000"/>
              </a:solidFill>
            </a:endParaRPr>
          </a:p>
        </p:txBody>
      </p:sp>
    </p:spTree>
    <p:extLst>
      <p:ext uri="{BB962C8B-B14F-4D97-AF65-F5344CB8AC3E}">
        <p14:creationId xmlns:p14="http://schemas.microsoft.com/office/powerpoint/2010/main" val="14225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884D-8DC9-BAEC-A4B0-2A0176D54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00635-71CB-91C4-7D56-DA2D49413C0F}"/>
              </a:ext>
            </a:extLst>
          </p:cNvPr>
          <p:cNvSpPr>
            <a:spLocks noGrp="1"/>
          </p:cNvSpPr>
          <p:nvPr>
            <p:ph type="title"/>
          </p:nvPr>
        </p:nvSpPr>
        <p:spPr>
          <a:xfrm>
            <a:off x="1426028" y="707687"/>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ADA6BA87-E7B2-9EF1-E35F-9DBD9E78A7A7}"/>
              </a:ext>
            </a:extLst>
          </p:cNvPr>
          <p:cNvSpPr>
            <a:spLocks noGrp="1"/>
          </p:cNvSpPr>
          <p:nvPr>
            <p:ph idx="1"/>
          </p:nvPr>
        </p:nvSpPr>
        <p:spPr>
          <a:xfrm>
            <a:off x="1447799" y="1417266"/>
            <a:ext cx="7315199" cy="424312"/>
          </a:xfrm>
        </p:spPr>
        <p:txBody>
          <a:bodyPr/>
          <a:lstStyle/>
          <a:p>
            <a:pPr marL="0" indent="0">
              <a:buNone/>
            </a:pPr>
            <a:r>
              <a:rPr lang="en-US" b="1" dirty="0">
                <a:solidFill>
                  <a:srgbClr val="137A63"/>
                </a:solidFill>
              </a:rPr>
              <a:t>GPA Point Chart</a:t>
            </a:r>
          </a:p>
          <a:p>
            <a:endParaRPr lang="en-US" dirty="0"/>
          </a:p>
        </p:txBody>
      </p:sp>
      <p:sp>
        <p:nvSpPr>
          <p:cNvPr id="5" name="Date Placeholder 4">
            <a:extLst>
              <a:ext uri="{FF2B5EF4-FFF2-40B4-BE49-F238E27FC236}">
                <a16:creationId xmlns:a16="http://schemas.microsoft.com/office/drawing/2014/main" id="{EC96AF49-B4B0-A575-9325-CDBDA2B6343C}"/>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graphicFrame>
        <p:nvGraphicFramePr>
          <p:cNvPr id="4" name="Table 3">
            <a:extLst>
              <a:ext uri="{FF2B5EF4-FFF2-40B4-BE49-F238E27FC236}">
                <a16:creationId xmlns:a16="http://schemas.microsoft.com/office/drawing/2014/main" id="{6F9F93A9-896F-A010-EF86-9CE6DEBF8460}"/>
              </a:ext>
            </a:extLst>
          </p:cNvPr>
          <p:cNvGraphicFramePr>
            <a:graphicFrameLocks noGrp="1"/>
          </p:cNvGraphicFramePr>
          <p:nvPr>
            <p:extLst>
              <p:ext uri="{D42A27DB-BD31-4B8C-83A1-F6EECF244321}">
                <p14:modId xmlns:p14="http://schemas.microsoft.com/office/powerpoint/2010/main" val="288637810"/>
              </p:ext>
            </p:extLst>
          </p:nvPr>
        </p:nvGraphicFramePr>
        <p:xfrm>
          <a:off x="381002" y="1553338"/>
          <a:ext cx="8639522" cy="4495718"/>
        </p:xfrm>
        <a:graphic>
          <a:graphicData uri="http://schemas.openxmlformats.org/drawingml/2006/table">
            <a:tbl>
              <a:tblPr/>
              <a:tblGrid>
                <a:gridCol w="978061">
                  <a:extLst>
                    <a:ext uri="{9D8B030D-6E8A-4147-A177-3AD203B41FA5}">
                      <a16:colId xmlns:a16="http://schemas.microsoft.com/office/drawing/2014/main" val="4163134724"/>
                    </a:ext>
                  </a:extLst>
                </a:gridCol>
                <a:gridCol w="239721">
                  <a:extLst>
                    <a:ext uri="{9D8B030D-6E8A-4147-A177-3AD203B41FA5}">
                      <a16:colId xmlns:a16="http://schemas.microsoft.com/office/drawing/2014/main" val="1177891637"/>
                    </a:ext>
                  </a:extLst>
                </a:gridCol>
                <a:gridCol w="50342">
                  <a:extLst>
                    <a:ext uri="{9D8B030D-6E8A-4147-A177-3AD203B41FA5}">
                      <a16:colId xmlns:a16="http://schemas.microsoft.com/office/drawing/2014/main" val="1503610240"/>
                    </a:ext>
                  </a:extLst>
                </a:gridCol>
                <a:gridCol w="460264">
                  <a:extLst>
                    <a:ext uri="{9D8B030D-6E8A-4147-A177-3AD203B41FA5}">
                      <a16:colId xmlns:a16="http://schemas.microsoft.com/office/drawing/2014/main" val="622841725"/>
                    </a:ext>
                  </a:extLst>
                </a:gridCol>
                <a:gridCol w="489029">
                  <a:extLst>
                    <a:ext uri="{9D8B030D-6E8A-4147-A177-3AD203B41FA5}">
                      <a16:colId xmlns:a16="http://schemas.microsoft.com/office/drawing/2014/main" val="1700661100"/>
                    </a:ext>
                  </a:extLst>
                </a:gridCol>
                <a:gridCol w="489029">
                  <a:extLst>
                    <a:ext uri="{9D8B030D-6E8A-4147-A177-3AD203B41FA5}">
                      <a16:colId xmlns:a16="http://schemas.microsoft.com/office/drawing/2014/main" val="1264859703"/>
                    </a:ext>
                  </a:extLst>
                </a:gridCol>
                <a:gridCol w="489029">
                  <a:extLst>
                    <a:ext uri="{9D8B030D-6E8A-4147-A177-3AD203B41FA5}">
                      <a16:colId xmlns:a16="http://schemas.microsoft.com/office/drawing/2014/main" val="1979369443"/>
                    </a:ext>
                  </a:extLst>
                </a:gridCol>
                <a:gridCol w="489029">
                  <a:extLst>
                    <a:ext uri="{9D8B030D-6E8A-4147-A177-3AD203B41FA5}">
                      <a16:colId xmlns:a16="http://schemas.microsoft.com/office/drawing/2014/main" val="89022447"/>
                    </a:ext>
                  </a:extLst>
                </a:gridCol>
                <a:gridCol w="489029">
                  <a:extLst>
                    <a:ext uri="{9D8B030D-6E8A-4147-A177-3AD203B41FA5}">
                      <a16:colId xmlns:a16="http://schemas.microsoft.com/office/drawing/2014/main" val="2955990501"/>
                    </a:ext>
                  </a:extLst>
                </a:gridCol>
                <a:gridCol w="510605">
                  <a:extLst>
                    <a:ext uri="{9D8B030D-6E8A-4147-A177-3AD203B41FA5}">
                      <a16:colId xmlns:a16="http://schemas.microsoft.com/office/drawing/2014/main" val="619648919"/>
                    </a:ext>
                  </a:extLst>
                </a:gridCol>
                <a:gridCol w="489029">
                  <a:extLst>
                    <a:ext uri="{9D8B030D-6E8A-4147-A177-3AD203B41FA5}">
                      <a16:colId xmlns:a16="http://schemas.microsoft.com/office/drawing/2014/main" val="3383640568"/>
                    </a:ext>
                  </a:extLst>
                </a:gridCol>
                <a:gridCol w="489029">
                  <a:extLst>
                    <a:ext uri="{9D8B030D-6E8A-4147-A177-3AD203B41FA5}">
                      <a16:colId xmlns:a16="http://schemas.microsoft.com/office/drawing/2014/main" val="4107829207"/>
                    </a:ext>
                  </a:extLst>
                </a:gridCol>
                <a:gridCol w="489029">
                  <a:extLst>
                    <a:ext uri="{9D8B030D-6E8A-4147-A177-3AD203B41FA5}">
                      <a16:colId xmlns:a16="http://schemas.microsoft.com/office/drawing/2014/main" val="3474148091"/>
                    </a:ext>
                  </a:extLst>
                </a:gridCol>
                <a:gridCol w="510605">
                  <a:extLst>
                    <a:ext uri="{9D8B030D-6E8A-4147-A177-3AD203B41FA5}">
                      <a16:colId xmlns:a16="http://schemas.microsoft.com/office/drawing/2014/main" val="3873709096"/>
                    </a:ext>
                  </a:extLst>
                </a:gridCol>
                <a:gridCol w="489029">
                  <a:extLst>
                    <a:ext uri="{9D8B030D-6E8A-4147-A177-3AD203B41FA5}">
                      <a16:colId xmlns:a16="http://schemas.microsoft.com/office/drawing/2014/main" val="247506950"/>
                    </a:ext>
                  </a:extLst>
                </a:gridCol>
                <a:gridCol w="489029">
                  <a:extLst>
                    <a:ext uri="{9D8B030D-6E8A-4147-A177-3AD203B41FA5}">
                      <a16:colId xmlns:a16="http://schemas.microsoft.com/office/drawing/2014/main" val="904232808"/>
                    </a:ext>
                  </a:extLst>
                </a:gridCol>
                <a:gridCol w="510605">
                  <a:extLst>
                    <a:ext uri="{9D8B030D-6E8A-4147-A177-3AD203B41FA5}">
                      <a16:colId xmlns:a16="http://schemas.microsoft.com/office/drawing/2014/main" val="2600200713"/>
                    </a:ext>
                  </a:extLst>
                </a:gridCol>
                <a:gridCol w="489029">
                  <a:extLst>
                    <a:ext uri="{9D8B030D-6E8A-4147-A177-3AD203B41FA5}">
                      <a16:colId xmlns:a16="http://schemas.microsoft.com/office/drawing/2014/main" val="388271112"/>
                    </a:ext>
                  </a:extLst>
                </a:gridCol>
              </a:tblGrid>
              <a:tr h="33344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1200" b="1" i="0" u="none" strike="noStrike" dirty="0">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0"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75237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1" i="0" u="none" strike="noStrike">
                          <a:solidFill>
                            <a:srgbClr val="000000"/>
                          </a:solidFill>
                          <a:effectLst/>
                          <a:latin typeface="Calibri" panose="020F0502020204030204" pitchFamily="34" charset="0"/>
                        </a:rPr>
                        <a:t>MSU Cumulative GPA</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3.9 - 3.999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3.8 - 3.899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3.7 - 3.799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3.6 - 3.699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3.5 - 3.599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3.4 - 3.499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3.3 - 3.399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3.2 - 3.299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3.1 - 3.199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3.0 - 3.099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2.9 - 2.999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2.8 - 2.899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2.7 - 2.799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0.0 - 2.699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261084740"/>
                  </a:ext>
                </a:extLst>
              </a:tr>
              <a:tr h="24145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1" i="0" u="none" strike="noStrike" dirty="0">
                          <a:solidFill>
                            <a:srgbClr val="000000"/>
                          </a:solidFill>
                          <a:effectLst/>
                          <a:latin typeface="Calibri" panose="020F0502020204030204" pitchFamily="34" charset="0"/>
                        </a:rPr>
                        <a:t>Rate</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10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425849963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College Precore GPA</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Rate</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836112380"/>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120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339774214"/>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3.9 - 3.999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57360290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3.8 - 3.899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58</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68</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262463718"/>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3.7 - 3.799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57</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67</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27034258"/>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3.6 - 3.699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56</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66</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822808428"/>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3.5 - 3.599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55</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65</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939296515"/>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3.4 - 3.499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54</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64</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31915782"/>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3.3 - 3.399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53</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63</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416764537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3.2 - 3.299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52</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62</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169749020"/>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3.1 - 3.199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51</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dirty="0">
                          <a:solidFill>
                            <a:srgbClr val="000000"/>
                          </a:solidFill>
                          <a:effectLst/>
                          <a:latin typeface="Calibri" panose="020F0502020204030204" pitchFamily="34" charset="0"/>
                        </a:rPr>
                        <a:t>71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61</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76880769"/>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3.0 - 3.099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837293903"/>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2.9 - 2.999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937223123"/>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2.8 - 2.899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696939443"/>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2.7 - 2.799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396748972"/>
                  </a:ext>
                </a:extLst>
              </a:tr>
              <a:tr h="24145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0.0 - 2.699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10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dirty="0">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791638869"/>
                  </a:ext>
                </a:extLst>
              </a:tr>
            </a:tbl>
          </a:graphicData>
        </a:graphic>
      </p:graphicFrame>
    </p:spTree>
    <p:extLst>
      <p:ext uri="{BB962C8B-B14F-4D97-AF65-F5344CB8AC3E}">
        <p14:creationId xmlns:p14="http://schemas.microsoft.com/office/powerpoint/2010/main" val="235971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6A39-607E-0B95-6D75-50ECEB3B2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1A06F-4272-3FEB-089E-16B07079F568}"/>
              </a:ext>
            </a:extLst>
          </p:cNvPr>
          <p:cNvSpPr>
            <a:spLocks noGrp="1"/>
          </p:cNvSpPr>
          <p:nvPr>
            <p:ph type="title"/>
          </p:nvPr>
        </p:nvSpPr>
        <p:spPr>
          <a:xfrm>
            <a:off x="1426028" y="707687"/>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34F5F9CE-A0E3-CFA7-AFC5-4CE4EBEBA308}"/>
              </a:ext>
            </a:extLst>
          </p:cNvPr>
          <p:cNvSpPr>
            <a:spLocks noGrp="1"/>
          </p:cNvSpPr>
          <p:nvPr>
            <p:ph idx="1"/>
          </p:nvPr>
        </p:nvSpPr>
        <p:spPr>
          <a:xfrm>
            <a:off x="1447799" y="1417266"/>
            <a:ext cx="7315199" cy="424312"/>
          </a:xfrm>
        </p:spPr>
        <p:txBody>
          <a:bodyPr>
            <a:normAutofit fontScale="85000" lnSpcReduction="10000"/>
          </a:bodyPr>
          <a:lstStyle/>
          <a:p>
            <a:pPr marL="0" indent="0">
              <a:buNone/>
            </a:pPr>
            <a:r>
              <a:rPr lang="en-US" b="1" dirty="0">
                <a:solidFill>
                  <a:srgbClr val="137A63"/>
                </a:solidFill>
              </a:rPr>
              <a:t>Application Access – broad.msu.edu/undergraduate/admissions/standard</a:t>
            </a:r>
          </a:p>
          <a:p>
            <a:endParaRPr lang="en-US" dirty="0"/>
          </a:p>
        </p:txBody>
      </p:sp>
      <p:sp>
        <p:nvSpPr>
          <p:cNvPr id="5" name="Date Placeholder 4">
            <a:extLst>
              <a:ext uri="{FF2B5EF4-FFF2-40B4-BE49-F238E27FC236}">
                <a16:creationId xmlns:a16="http://schemas.microsoft.com/office/drawing/2014/main" id="{BEE2182C-3550-370F-7F85-BC23045C3538}"/>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a:t>
            </a:r>
            <a:r>
              <a:rPr lang="en-US" dirty="0">
                <a:latin typeface="Arial" panose="020B0604020202020204"/>
              </a:rPr>
              <a:t>6</a:t>
            </a:r>
            <a:endPar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C7AAA066-8995-C896-88B1-F6B74CCB0FB4}"/>
              </a:ext>
            </a:extLst>
          </p:cNvPr>
          <p:cNvSpPr txBox="1">
            <a:spLocks/>
          </p:cNvSpPr>
          <p:nvPr/>
        </p:nvSpPr>
        <p:spPr>
          <a:xfrm>
            <a:off x="1426028" y="3490890"/>
            <a:ext cx="7315199" cy="424312"/>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Lucida Grande UI Regular"/>
              <a:buNone/>
            </a:pPr>
            <a:r>
              <a:rPr lang="en-US" b="1" dirty="0">
                <a:solidFill>
                  <a:srgbClr val="137A63"/>
                </a:solidFill>
              </a:rPr>
              <a:t>Main Page</a:t>
            </a:r>
            <a:endParaRPr lang="en-US" dirty="0"/>
          </a:p>
        </p:txBody>
      </p:sp>
      <p:pic>
        <p:nvPicPr>
          <p:cNvPr id="10" name="Picture 9">
            <a:extLst>
              <a:ext uri="{FF2B5EF4-FFF2-40B4-BE49-F238E27FC236}">
                <a16:creationId xmlns:a16="http://schemas.microsoft.com/office/drawing/2014/main" id="{70AABC40-E1FF-51A4-8A58-49683BE2AD48}"/>
              </a:ext>
            </a:extLst>
          </p:cNvPr>
          <p:cNvPicPr>
            <a:picLocks noChangeAspect="1"/>
          </p:cNvPicPr>
          <p:nvPr/>
        </p:nvPicPr>
        <p:blipFill>
          <a:blip r:embed="rId2"/>
          <a:stretch>
            <a:fillRect/>
          </a:stretch>
        </p:blipFill>
        <p:spPr>
          <a:xfrm>
            <a:off x="1447798" y="3846233"/>
            <a:ext cx="7093405" cy="2596873"/>
          </a:xfrm>
          <a:prstGeom prst="rect">
            <a:avLst/>
          </a:prstGeom>
        </p:spPr>
      </p:pic>
      <p:pic>
        <p:nvPicPr>
          <p:cNvPr id="6" name="Picture 5">
            <a:extLst>
              <a:ext uri="{FF2B5EF4-FFF2-40B4-BE49-F238E27FC236}">
                <a16:creationId xmlns:a16="http://schemas.microsoft.com/office/drawing/2014/main" id="{78D72A6F-D3A4-13AE-EC12-BACE14EBDB83}"/>
              </a:ext>
            </a:extLst>
          </p:cNvPr>
          <p:cNvPicPr>
            <a:picLocks noChangeAspect="1"/>
          </p:cNvPicPr>
          <p:nvPr/>
        </p:nvPicPr>
        <p:blipFill>
          <a:blip r:embed="rId3"/>
          <a:stretch>
            <a:fillRect/>
          </a:stretch>
        </p:blipFill>
        <p:spPr>
          <a:xfrm>
            <a:off x="1447798" y="1916456"/>
            <a:ext cx="7322378" cy="1207744"/>
          </a:xfrm>
          <a:prstGeom prst="rect">
            <a:avLst/>
          </a:prstGeom>
        </p:spPr>
      </p:pic>
    </p:spTree>
    <p:extLst>
      <p:ext uri="{BB962C8B-B14F-4D97-AF65-F5344CB8AC3E}">
        <p14:creationId xmlns:p14="http://schemas.microsoft.com/office/powerpoint/2010/main" val="126372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4817E-ACD8-C094-2975-D158D13D0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86545-8B09-4C46-A3D2-F06128CE5ADD}"/>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E807D3AF-F304-4F30-7F5D-1963B1D06AA0}"/>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Overview</a:t>
            </a:r>
          </a:p>
          <a:p>
            <a:endParaRPr lang="en-US" dirty="0"/>
          </a:p>
        </p:txBody>
      </p:sp>
      <p:sp>
        <p:nvSpPr>
          <p:cNvPr id="5" name="Date Placeholder 4">
            <a:extLst>
              <a:ext uri="{FF2B5EF4-FFF2-40B4-BE49-F238E27FC236}">
                <a16:creationId xmlns:a16="http://schemas.microsoft.com/office/drawing/2014/main" id="{F9489977-E626-2AB2-3F7C-53EEDBC5E4B6}"/>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C34C1F91-E01A-B713-E8FD-4A0E8DA2FFD7}"/>
              </a:ext>
            </a:extLst>
          </p:cNvPr>
          <p:cNvSpPr txBox="1">
            <a:spLocks/>
          </p:cNvSpPr>
          <p:nvPr/>
        </p:nvSpPr>
        <p:spPr>
          <a:xfrm>
            <a:off x="1436915" y="1896655"/>
            <a:ext cx="7115176" cy="4495800"/>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30 points maximum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Profile Sections</a:t>
            </a:r>
          </a:p>
          <a:p>
            <a:pPr marL="800100" marR="0" lvl="1" indent="-34290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Employment &amp; Activities</a:t>
            </a:r>
          </a:p>
          <a:p>
            <a:pPr marL="800100" marR="0" lvl="1" indent="-34290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Essay Questions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800100" marR="0" lvl="1" indent="-342900" algn="l" defTabSz="685800" rtl="0" eaLnBrk="1" fontAlgn="auto" latinLnBrk="0" hangingPunct="1">
              <a:lnSpc>
                <a:spcPct val="100000"/>
              </a:lnSpc>
              <a:spcBef>
                <a:spcPts val="600"/>
              </a:spcBef>
              <a:spcAft>
                <a:spcPts val="0"/>
              </a:spcAft>
              <a:buClrTx/>
              <a:buSzPct val="90000"/>
              <a:buFont typeface="Courier New" panose="02070309020205020404" pitchFamily="49" charset="0"/>
              <a:buChar char="o"/>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Scoring Categories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equally weighted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Motivation &amp; Enthusiasm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(passion for area of study &amp; understanding of applications for the future)</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Engagement &amp; Commitment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(active engagement in past &amp; present experiences)</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Resilience</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(demonstration of the ability to overcome a struggle and persist)</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Positive Self-Concept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(confidence, self-esteem, independence)</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Written Communication Skills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(use of English language conventions – mechanics, grammar, adherence to content requirements)</a:t>
            </a:r>
          </a:p>
          <a:p>
            <a:pPr marL="389335" marR="0" lvl="1" indent="-210741" algn="l" defTabSz="914400" rtl="0" eaLnBrk="1" fontAlgn="auto" latinLnBrk="0" hangingPunct="1">
              <a:lnSpc>
                <a:spcPct val="100000"/>
              </a:lnSpc>
              <a:spcBef>
                <a:spcPts val="0"/>
              </a:spcBef>
              <a:spcAft>
                <a:spcPts val="0"/>
              </a:spcAft>
              <a:buClrTx/>
              <a:buSzTx/>
              <a:buFont typeface=".Lucida Grande UI Regular"/>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Deadline: March 12, 5:00pm (Eastern Time) </a:t>
            </a:r>
          </a:p>
          <a:p>
            <a:pPr marL="800100" marR="0" lvl="1" indent="-342900" algn="l" defTabSz="685800" rtl="0" eaLnBrk="1" fontAlgn="auto" latinLnBrk="0" hangingPunct="1">
              <a:lnSpc>
                <a:spcPct val="100000"/>
              </a:lnSpc>
              <a:spcBef>
                <a:spcPts val="600"/>
              </a:spcBef>
              <a:spcAft>
                <a:spcPts val="0"/>
              </a:spcAft>
              <a:buClrTx/>
              <a:buSzPct val="90000"/>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No “submit” button – we upload your saved content</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579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815B0-D6A8-73B2-B52C-B9B7A8F08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59FB-260F-916C-D045-65F1AB3D80B6}"/>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7B5897CE-9984-4EB9-F6F9-1CAB54B8430E}"/>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A8E14A9C-2E81-C327-2372-C3437BB2F7FC}"/>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pic>
        <p:nvPicPr>
          <p:cNvPr id="7" name="Picture 6">
            <a:extLst>
              <a:ext uri="{FF2B5EF4-FFF2-40B4-BE49-F238E27FC236}">
                <a16:creationId xmlns:a16="http://schemas.microsoft.com/office/drawing/2014/main" id="{8B77328A-810C-F389-E892-68F4AA25DEEC}"/>
              </a:ext>
            </a:extLst>
          </p:cNvPr>
          <p:cNvPicPr>
            <a:picLocks noChangeAspect="1"/>
          </p:cNvPicPr>
          <p:nvPr/>
        </p:nvPicPr>
        <p:blipFill>
          <a:blip r:embed="rId2"/>
          <a:stretch>
            <a:fillRect/>
          </a:stretch>
        </p:blipFill>
        <p:spPr>
          <a:xfrm>
            <a:off x="1436915" y="2012459"/>
            <a:ext cx="5420301" cy="4137205"/>
          </a:xfrm>
          <a:prstGeom prst="rect">
            <a:avLst/>
          </a:prstGeom>
        </p:spPr>
      </p:pic>
    </p:spTree>
    <p:extLst>
      <p:ext uri="{BB962C8B-B14F-4D97-AF65-F5344CB8AC3E}">
        <p14:creationId xmlns:p14="http://schemas.microsoft.com/office/powerpoint/2010/main" val="313867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21C4-9A51-9429-5603-3AC6044E9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FF63C-6603-C967-C0F9-BE1373B6E220}"/>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9C6CC81A-E83D-469E-ABD4-C91DCA4DD682}"/>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4A7788E9-6216-7A74-5517-BEEC373D7417}"/>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D12F45F2-743A-9751-713A-81C59397B330}"/>
              </a:ext>
            </a:extLst>
          </p:cNvPr>
          <p:cNvSpPr txBox="1">
            <a:spLocks/>
          </p:cNvSpPr>
          <p:nvPr/>
        </p:nvSpPr>
        <p:spPr>
          <a:xfrm>
            <a:off x="1143000" y="1896655"/>
            <a:ext cx="7543800" cy="44958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3363" indent="-342900">
              <a:lnSpc>
                <a:spcPct val="90000"/>
              </a:lnSpc>
              <a:buFont typeface="Arial" panose="020B0604020202020204" pitchFamily="34" charset="0"/>
              <a:buChar char="•"/>
            </a:pPr>
            <a:r>
              <a:rPr lang="en-US" sz="1600" dirty="0">
                <a:solidFill>
                  <a:srgbClr val="000000"/>
                </a:solidFill>
              </a:rPr>
              <a:t>Post-high school experiences, if possible, but significant high school experiences acceptable (limit to junior &amp; senior years)</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Examples of “employment”: internship, part-time/summer job</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Examples of “activity”: student organizations, study abroad programs (that you have already completed), community service, student government, athletic teams, leadership positions</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Must include at least one employment </a:t>
            </a:r>
            <a:r>
              <a:rPr lang="en-US" sz="1600" b="1" dirty="0">
                <a:solidFill>
                  <a:srgbClr val="000000"/>
                </a:solidFill>
              </a:rPr>
              <a:t>OR</a:t>
            </a:r>
            <a:r>
              <a:rPr lang="en-US" sz="1600" dirty="0">
                <a:solidFill>
                  <a:srgbClr val="000000"/>
                </a:solidFill>
              </a:rPr>
              <a:t> one activity for profile to be accepted</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Dates: </a:t>
            </a:r>
          </a:p>
          <a:p>
            <a:pPr marL="1257300" lvl="2" indent="-342900">
              <a:lnSpc>
                <a:spcPct val="90000"/>
              </a:lnSpc>
              <a:buFont typeface="Arial" panose="020B0604020202020204" pitchFamily="34" charset="0"/>
              <a:buChar char="•"/>
            </a:pPr>
            <a:r>
              <a:rPr lang="en-US" sz="1600" dirty="0">
                <a:solidFill>
                  <a:srgbClr val="000000"/>
                </a:solidFill>
              </a:rPr>
              <a:t>Current involvement can be listed as through the end of this semester (May 2026) or leave the end date blank</a:t>
            </a:r>
          </a:p>
          <a:p>
            <a:pPr marL="1257300" lvl="2" indent="-342900">
              <a:lnSpc>
                <a:spcPct val="90000"/>
              </a:lnSpc>
              <a:buFont typeface="Arial" panose="020B0604020202020204" pitchFamily="34" charset="0"/>
              <a:buChar char="•"/>
            </a:pPr>
            <a:r>
              <a:rPr lang="en-US" sz="1600" dirty="0">
                <a:solidFill>
                  <a:srgbClr val="000000"/>
                </a:solidFill>
              </a:rPr>
              <a:t>Employment that was </a:t>
            </a:r>
            <a:r>
              <a:rPr lang="en-US" sz="1600" b="1" dirty="0">
                <a:solidFill>
                  <a:srgbClr val="000000"/>
                </a:solidFill>
              </a:rPr>
              <a:t>exactly the same </a:t>
            </a:r>
            <a:r>
              <a:rPr lang="en-US" sz="1600" dirty="0">
                <a:solidFill>
                  <a:srgbClr val="000000"/>
                </a:solidFill>
              </a:rPr>
              <a:t>for multiple summers should include the entire date range (June 2025 – August 2025), with the word “Summers” at the top of the skills section</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37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F4A6-621E-9F81-6720-8C883965B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05754-97E8-9F78-22A4-BFE74FB19FB0}"/>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F9AD1C4-80B8-1569-7CB8-53186550B251}"/>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D2BD4595-FE3B-7C06-7750-65DB4453639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67CD29EB-CD47-7B0C-63F3-26D51166FB6A}"/>
              </a:ext>
            </a:extLst>
          </p:cNvPr>
          <p:cNvSpPr txBox="1">
            <a:spLocks/>
          </p:cNvSpPr>
          <p:nvPr/>
        </p:nvSpPr>
        <p:spPr>
          <a:xfrm>
            <a:off x="1143000" y="1896655"/>
            <a:ext cx="7543800" cy="1913345"/>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66213" indent="-285750">
              <a:buFont typeface="Arial" panose="020B0604020202020204" pitchFamily="34" charset="0"/>
              <a:buChar char="•"/>
            </a:pPr>
            <a:r>
              <a:rPr lang="en-US" sz="1750" dirty="0"/>
              <a:t>Responsibilities &amp; Skills section</a:t>
            </a:r>
          </a:p>
          <a:p>
            <a:pPr marL="1084660" lvl="1" indent="-342900">
              <a:buFont typeface="Arial" panose="020B0604020202020204" pitchFamily="34" charset="0"/>
              <a:buChar char="•"/>
            </a:pPr>
            <a:r>
              <a:rPr lang="en-US" sz="1750" dirty="0"/>
              <a:t>Bullet point format</a:t>
            </a:r>
          </a:p>
          <a:p>
            <a:pPr marL="1084660" lvl="1" indent="-342900">
              <a:buFont typeface="Arial" panose="020B0604020202020204" pitchFamily="34" charset="0"/>
              <a:buChar char="•"/>
            </a:pPr>
            <a:r>
              <a:rPr lang="en-US" sz="1750" dirty="0"/>
              <a:t>Like resume content – how many bullet points?</a:t>
            </a:r>
          </a:p>
          <a:p>
            <a:pPr marL="1503759" lvl="2" indent="-342900">
              <a:buFont typeface="Arial" panose="020B0604020202020204" pitchFamily="34" charset="0"/>
              <a:buChar char="•"/>
            </a:pPr>
            <a:r>
              <a:rPr lang="en-US" sz="1750" dirty="0"/>
              <a:t>As many as you need, but 3-5 is average</a:t>
            </a:r>
          </a:p>
          <a:p>
            <a:pPr marL="1084660" lvl="1" indent="-342900">
              <a:buFont typeface="Arial" panose="020B0604020202020204" pitchFamily="34" charset="0"/>
              <a:buChar char="•"/>
            </a:pPr>
            <a:r>
              <a:rPr lang="en-US" sz="1750" dirty="0"/>
              <a:t>Use WHO Method to develop bullet points</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pic>
        <p:nvPicPr>
          <p:cNvPr id="4" name="Content Placeholder 3" descr="A green and white page with white text&#10;&#10;AI-generated content may be incorrect.">
            <a:extLst>
              <a:ext uri="{FF2B5EF4-FFF2-40B4-BE49-F238E27FC236}">
                <a16:creationId xmlns:a16="http://schemas.microsoft.com/office/drawing/2014/main" id="{65282C67-A5CD-2821-42D9-E943E04A887B}"/>
              </a:ext>
            </a:extLst>
          </p:cNvPr>
          <p:cNvPicPr>
            <a:picLocks noChangeAspect="1"/>
          </p:cNvPicPr>
          <p:nvPr/>
        </p:nvPicPr>
        <p:blipFill rotWithShape="1">
          <a:blip r:embed="rId2">
            <a:extLst>
              <a:ext uri="{28A0092B-C50C-407E-A947-70E740481C1C}">
                <a14:useLocalDpi xmlns:a14="http://schemas.microsoft.com/office/drawing/2010/main" val="0"/>
              </a:ext>
            </a:extLst>
          </a:blip>
          <a:srcRect t="38148" b="-321"/>
          <a:stretch/>
        </p:blipFill>
        <p:spPr>
          <a:xfrm>
            <a:off x="1453243" y="3788229"/>
            <a:ext cx="6553200" cy="2667000"/>
          </a:xfrm>
          <a:prstGeom prst="rect">
            <a:avLst/>
          </a:prstGeom>
        </p:spPr>
      </p:pic>
    </p:spTree>
    <p:extLst>
      <p:ext uri="{BB962C8B-B14F-4D97-AF65-F5344CB8AC3E}">
        <p14:creationId xmlns:p14="http://schemas.microsoft.com/office/powerpoint/2010/main" val="40167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928E5-DCBE-96A7-4A64-5E9BE4C37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98131-F439-6A89-7857-08D95172DF8A}"/>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3CA49E3A-A9C3-CB91-18FE-59642D93BEF4}"/>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06815B8F-5469-0DF4-6F8C-AD3236712DAA}"/>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3E582C23-64D4-0B3D-534B-A9C5825AF27A}"/>
              </a:ext>
            </a:extLst>
          </p:cNvPr>
          <p:cNvSpPr txBox="1">
            <a:spLocks/>
          </p:cNvSpPr>
          <p:nvPr/>
        </p:nvSpPr>
        <p:spPr>
          <a:xfrm>
            <a:off x="1436914" y="1896655"/>
            <a:ext cx="7249885" cy="2370545"/>
          </a:xfrm>
          <a:prstGeom prst="rect">
            <a:avLst/>
          </a:prstGeom>
        </p:spPr>
        <p:txBody>
          <a:bodyPr vert="horz" lIns="91440" tIns="45720" rIns="91440" bIns="45720" rtlCol="0">
            <a:normAutofit fontScale="85000"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Arial" panose="020B0604020202020204" pitchFamily="34" charset="0"/>
              <a:buChar char="•"/>
            </a:pPr>
            <a:r>
              <a:rPr lang="en-US" sz="1900" dirty="0"/>
              <a:t>Evidenced-based bullet points</a:t>
            </a:r>
          </a:p>
          <a:p>
            <a:pPr lvl="1">
              <a:lnSpc>
                <a:spcPct val="110000"/>
              </a:lnSpc>
              <a:buFont typeface="Arial" panose="020B0604020202020204" pitchFamily="34" charset="0"/>
              <a:buChar char="•"/>
            </a:pPr>
            <a:r>
              <a:rPr lang="en-US" sz="1900" dirty="0"/>
              <a:t>The W.H.O method provides evidence to the reader (employer) as it outlines: What you did, How you did it, and the Outcome or result of your action(s)</a:t>
            </a:r>
          </a:p>
          <a:p>
            <a:pPr>
              <a:lnSpc>
                <a:spcPct val="110000"/>
              </a:lnSpc>
              <a:buFont typeface="Arial" panose="020B0604020202020204" pitchFamily="34" charset="0"/>
              <a:buChar char="•"/>
            </a:pPr>
            <a:r>
              <a:rPr lang="en-US" sz="1900" dirty="0"/>
              <a:t>Tips</a:t>
            </a:r>
          </a:p>
          <a:p>
            <a:pPr lvl="1">
              <a:lnSpc>
                <a:spcPct val="110000"/>
              </a:lnSpc>
              <a:buFont typeface="Arial"/>
              <a:buChar char="•"/>
            </a:pPr>
            <a:r>
              <a:rPr lang="en-US" sz="1900" dirty="0"/>
              <a:t>Utilize a variety of action verbs – do not repeat!</a:t>
            </a:r>
          </a:p>
          <a:p>
            <a:pPr lvl="1">
              <a:lnSpc>
                <a:spcPct val="110000"/>
              </a:lnSpc>
              <a:buFont typeface="Arial"/>
              <a:buChar char="•"/>
            </a:pPr>
            <a:r>
              <a:rPr lang="en-US" sz="1900" dirty="0"/>
              <a:t>Quantify at any opportunity (percentages, dollar figures and/or hard numbers)</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pic>
        <p:nvPicPr>
          <p:cNvPr id="7" name="Picture 6" descr="Screen Shot 2018-03-26 at 8.23.43 AM.png">
            <a:extLst>
              <a:ext uri="{FF2B5EF4-FFF2-40B4-BE49-F238E27FC236}">
                <a16:creationId xmlns:a16="http://schemas.microsoft.com/office/drawing/2014/main" id="{5B3A2C06-0E63-F4CE-0F51-313D3CAAD139}"/>
              </a:ext>
            </a:extLst>
          </p:cNvPr>
          <p:cNvPicPr>
            <a:picLocks noChangeAspect="1"/>
          </p:cNvPicPr>
          <p:nvPr/>
        </p:nvPicPr>
        <p:blipFill rotWithShape="1">
          <a:blip r:embed="rId2">
            <a:extLst>
              <a:ext uri="{28A0092B-C50C-407E-A947-70E740481C1C}">
                <a14:useLocalDpi xmlns:a14="http://schemas.microsoft.com/office/drawing/2010/main" val="0"/>
              </a:ext>
            </a:extLst>
          </a:blip>
          <a:srcRect l="7500" t="31843" r="2957" b="27147"/>
          <a:stretch/>
        </p:blipFill>
        <p:spPr>
          <a:xfrm>
            <a:off x="1285875" y="4343400"/>
            <a:ext cx="7114908" cy="1922041"/>
          </a:xfrm>
          <a:prstGeom prst="rect">
            <a:avLst/>
          </a:prstGeom>
        </p:spPr>
      </p:pic>
    </p:spTree>
    <p:extLst>
      <p:ext uri="{BB962C8B-B14F-4D97-AF65-F5344CB8AC3E}">
        <p14:creationId xmlns:p14="http://schemas.microsoft.com/office/powerpoint/2010/main" val="322454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D1AC-81D4-F2CE-4495-E0843B2DD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CFB64-4A80-51F2-A6E5-6ECC39D6FC3C}"/>
              </a:ext>
            </a:extLst>
          </p:cNvPr>
          <p:cNvSpPr>
            <a:spLocks noGrp="1"/>
          </p:cNvSpPr>
          <p:nvPr>
            <p:ph type="title"/>
          </p:nvPr>
        </p:nvSpPr>
        <p:spPr>
          <a:xfrm>
            <a:off x="1296761" y="601398"/>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E9E5980D-8F81-7E75-55A2-BFD79F9B7B2E}"/>
              </a:ext>
            </a:extLst>
          </p:cNvPr>
          <p:cNvSpPr>
            <a:spLocks noGrp="1"/>
          </p:cNvSpPr>
          <p:nvPr>
            <p:ph idx="1"/>
          </p:nvPr>
        </p:nvSpPr>
        <p:spPr>
          <a:xfrm>
            <a:off x="1436914" y="1285583"/>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93355417-7913-B4A3-6417-845B14328989}"/>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3469E0E0-0D7D-C86B-6D0E-993F2CF58414}"/>
              </a:ext>
            </a:extLst>
          </p:cNvPr>
          <p:cNvSpPr txBox="1">
            <a:spLocks/>
          </p:cNvSpPr>
          <p:nvPr/>
        </p:nvSpPr>
        <p:spPr>
          <a:xfrm>
            <a:off x="1458687" y="1643727"/>
            <a:ext cx="7249885" cy="464766"/>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Arial" panose="020B0604020202020204" pitchFamily="34" charset="0"/>
              <a:buChar char="•"/>
            </a:pPr>
            <a:r>
              <a:rPr lang="en-US" sz="1900" dirty="0"/>
              <a:t>The WHO Method in action</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pic>
        <p:nvPicPr>
          <p:cNvPr id="4" name="Picture 3" descr="Screen Shot 2018-03-26 at 8.24.30 AM.png">
            <a:extLst>
              <a:ext uri="{FF2B5EF4-FFF2-40B4-BE49-F238E27FC236}">
                <a16:creationId xmlns:a16="http://schemas.microsoft.com/office/drawing/2014/main" id="{ED53215A-3D1B-74AE-80BE-E293C74D0CFE}"/>
              </a:ext>
            </a:extLst>
          </p:cNvPr>
          <p:cNvPicPr>
            <a:picLocks noChangeAspect="1"/>
          </p:cNvPicPr>
          <p:nvPr/>
        </p:nvPicPr>
        <p:blipFill rotWithShape="1">
          <a:blip r:embed="rId2">
            <a:extLst>
              <a:ext uri="{28A0092B-C50C-407E-A947-70E740481C1C}">
                <a14:useLocalDpi xmlns:a14="http://schemas.microsoft.com/office/drawing/2010/main" val="0"/>
              </a:ext>
            </a:extLst>
          </a:blip>
          <a:srcRect l="3982" t="11010" r="6726" b="4660"/>
          <a:stretch/>
        </p:blipFill>
        <p:spPr>
          <a:xfrm>
            <a:off x="1524000" y="2108493"/>
            <a:ext cx="5638800" cy="4390970"/>
          </a:xfrm>
          <a:prstGeom prst="rect">
            <a:avLst/>
          </a:prstGeom>
        </p:spPr>
      </p:pic>
    </p:spTree>
    <p:extLst>
      <p:ext uri="{BB962C8B-B14F-4D97-AF65-F5344CB8AC3E}">
        <p14:creationId xmlns:p14="http://schemas.microsoft.com/office/powerpoint/2010/main" val="409177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F7C8-5121-0244-8338-6D4F8626819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A64749B-E45A-8844-871D-815C5F047D66}"/>
              </a:ext>
            </a:extLst>
          </p:cNvPr>
          <p:cNvSpPr>
            <a:spLocks noGrp="1"/>
          </p:cNvSpPr>
          <p:nvPr>
            <p:ph idx="1"/>
          </p:nvPr>
        </p:nvSpPr>
        <p:spPr>
          <a:xfrm>
            <a:off x="1343025" y="1905000"/>
            <a:ext cx="7115176" cy="4158114"/>
          </a:xfrm>
        </p:spPr>
        <p:txBody>
          <a:bodyPr>
            <a:normAutofit/>
          </a:bodyPr>
          <a:lstStyle/>
          <a:p>
            <a:pPr>
              <a:buFont typeface="Arial" panose="020B0604020202020204" pitchFamily="34" charset="0"/>
              <a:buChar char="•"/>
            </a:pPr>
            <a:r>
              <a:rPr lang="en-US" dirty="0">
                <a:solidFill>
                  <a:srgbClr val="000000"/>
                </a:solidFill>
              </a:rPr>
              <a:t>Admission Process Timeline</a:t>
            </a:r>
          </a:p>
          <a:p>
            <a:pPr>
              <a:buFont typeface="Arial" panose="020B0604020202020204" pitchFamily="34" charset="0"/>
              <a:buChar char="•"/>
            </a:pPr>
            <a:r>
              <a:rPr lang="en-US" dirty="0">
                <a:solidFill>
                  <a:srgbClr val="000000"/>
                </a:solidFill>
              </a:rPr>
              <a:t>What is Competitive Admission?</a:t>
            </a:r>
          </a:p>
          <a:p>
            <a:pPr>
              <a:buFont typeface="Arial" panose="020B0604020202020204" pitchFamily="34" charset="0"/>
              <a:buChar char="•"/>
            </a:pPr>
            <a:r>
              <a:rPr lang="en-US" dirty="0">
                <a:solidFill>
                  <a:srgbClr val="000000"/>
                </a:solidFill>
              </a:rPr>
              <a:t>Academic Factors</a:t>
            </a:r>
          </a:p>
          <a:p>
            <a:pPr>
              <a:buFont typeface="Arial" panose="020B0604020202020204" pitchFamily="34" charset="0"/>
              <a:buChar char="•"/>
            </a:pPr>
            <a:r>
              <a:rPr lang="en-US" dirty="0">
                <a:solidFill>
                  <a:srgbClr val="000000"/>
                </a:solidFill>
              </a:rPr>
              <a:t>Online Application</a:t>
            </a:r>
          </a:p>
          <a:p>
            <a:pPr lvl="1">
              <a:buFont typeface="Arial" panose="020B0604020202020204" pitchFamily="34" charset="0"/>
              <a:buChar char="•"/>
            </a:pPr>
            <a:r>
              <a:rPr lang="en-US" dirty="0">
                <a:solidFill>
                  <a:srgbClr val="000000"/>
                </a:solidFill>
              </a:rPr>
              <a:t>Experiential Profile</a:t>
            </a:r>
          </a:p>
          <a:p>
            <a:pPr lvl="1">
              <a:buFont typeface="Arial" panose="020B0604020202020204" pitchFamily="34" charset="0"/>
              <a:buChar char="•"/>
            </a:pPr>
            <a:r>
              <a:rPr lang="en-US" dirty="0">
                <a:solidFill>
                  <a:srgbClr val="000000"/>
                </a:solidFill>
              </a:rPr>
              <a:t>Case Study</a:t>
            </a:r>
          </a:p>
          <a:p>
            <a:pPr lvl="1">
              <a:buFont typeface="Arial" panose="020B0604020202020204" pitchFamily="34" charset="0"/>
              <a:buChar char="•"/>
            </a:pPr>
            <a:r>
              <a:rPr lang="en-US" dirty="0">
                <a:solidFill>
                  <a:srgbClr val="000000"/>
                </a:solidFill>
              </a:rPr>
              <a:t>Statement of Extenuating Circumstances</a:t>
            </a:r>
          </a:p>
          <a:p>
            <a:pPr>
              <a:buFont typeface="Arial" panose="020B0604020202020204" pitchFamily="34" charset="0"/>
              <a:buChar char="•"/>
            </a:pPr>
            <a:r>
              <a:rPr lang="en-US" dirty="0">
                <a:solidFill>
                  <a:srgbClr val="000000"/>
                </a:solidFill>
              </a:rPr>
              <a:t>Transfer Credit</a:t>
            </a:r>
          </a:p>
          <a:p>
            <a:pPr>
              <a:buFont typeface="Arial" panose="020B0604020202020204" pitchFamily="34" charset="0"/>
              <a:buChar char="•"/>
            </a:pPr>
            <a:r>
              <a:rPr lang="en-US" dirty="0">
                <a:solidFill>
                  <a:srgbClr val="000000"/>
                </a:solidFill>
              </a:rPr>
              <a:t>Reapplying?</a:t>
            </a:r>
          </a:p>
          <a:p>
            <a:pPr>
              <a:buFont typeface="Arial" panose="020B0604020202020204" pitchFamily="34" charset="0"/>
              <a:buChar char="•"/>
            </a:pPr>
            <a:r>
              <a:rPr lang="en-US" dirty="0">
                <a:solidFill>
                  <a:srgbClr val="000000"/>
                </a:solidFill>
              </a:rPr>
              <a:t>Broad Admission Myths &amp; Misconceptions</a:t>
            </a:r>
          </a:p>
          <a:p>
            <a:pPr>
              <a:buFont typeface="Arial" panose="020B0604020202020204" pitchFamily="34" charset="0"/>
              <a:buChar char="•"/>
            </a:pPr>
            <a:r>
              <a:rPr lang="en-US" dirty="0">
                <a:solidFill>
                  <a:srgbClr val="000000"/>
                </a:solidFill>
              </a:rPr>
              <a:t>Future Schedule Planning</a:t>
            </a:r>
          </a:p>
          <a:p>
            <a:pPr>
              <a:buFont typeface="Arial" panose="020B0604020202020204" pitchFamily="34" charset="0"/>
              <a:buChar char="•"/>
            </a:pPr>
            <a:r>
              <a:rPr lang="en-US" dirty="0">
                <a:solidFill>
                  <a:srgbClr val="000000"/>
                </a:solidFill>
              </a:rPr>
              <a:t>I’m Admitted…What’s Next?</a:t>
            </a:r>
          </a:p>
          <a:p>
            <a:endParaRPr lang="en-US" dirty="0"/>
          </a:p>
          <a:p>
            <a:endParaRPr lang="en-US" dirty="0"/>
          </a:p>
        </p:txBody>
      </p:sp>
      <p:sp>
        <p:nvSpPr>
          <p:cNvPr id="5" name="Date Placeholder 4">
            <a:extLst>
              <a:ext uri="{FF2B5EF4-FFF2-40B4-BE49-F238E27FC236}">
                <a16:creationId xmlns:a16="http://schemas.microsoft.com/office/drawing/2014/main" id="{3C5427E7-193A-F34D-AC06-8E99B3E56059}"/>
              </a:ext>
            </a:extLst>
          </p:cNvPr>
          <p:cNvSpPr>
            <a:spLocks noGrp="1"/>
          </p:cNvSpPr>
          <p:nvPr>
            <p:ph type="dt" sz="half" idx="2"/>
          </p:nvPr>
        </p:nvSpPr>
        <p:spPr/>
        <p:txBody>
          <a:bodyPr/>
          <a:lstStyle/>
          <a:p>
            <a:pPr defTabSz="685800"/>
            <a:r>
              <a:rPr lang="en-US" dirty="0">
                <a:latin typeface="Arial" panose="020B0604020202020204"/>
              </a:rPr>
              <a:t>Spring 2026</a:t>
            </a:r>
          </a:p>
        </p:txBody>
      </p:sp>
    </p:spTree>
    <p:extLst>
      <p:ext uri="{BB962C8B-B14F-4D97-AF65-F5344CB8AC3E}">
        <p14:creationId xmlns:p14="http://schemas.microsoft.com/office/powerpoint/2010/main" val="310314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EB15-B0BD-4A55-0D25-4600876DF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6B4FB-EDE8-2258-F109-CD12F9AEA4E4}"/>
              </a:ext>
            </a:extLst>
          </p:cNvPr>
          <p:cNvSpPr>
            <a:spLocks noGrp="1"/>
          </p:cNvSpPr>
          <p:nvPr>
            <p:ph type="title"/>
          </p:nvPr>
        </p:nvSpPr>
        <p:spPr>
          <a:xfrm>
            <a:off x="1296761" y="601398"/>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C3653AD1-B0F2-1064-F79F-6A19F52718C8}"/>
              </a:ext>
            </a:extLst>
          </p:cNvPr>
          <p:cNvSpPr>
            <a:spLocks noGrp="1"/>
          </p:cNvSpPr>
          <p:nvPr>
            <p:ph idx="1"/>
          </p:nvPr>
        </p:nvSpPr>
        <p:spPr>
          <a:xfrm>
            <a:off x="1436914" y="1285583"/>
            <a:ext cx="7115176" cy="424312"/>
          </a:xfrm>
        </p:spPr>
        <p:txBody>
          <a:bodyPr/>
          <a:lstStyle/>
          <a:p>
            <a:pPr marL="0" indent="0">
              <a:buNone/>
            </a:pPr>
            <a:r>
              <a:rPr lang="en-US" b="1" dirty="0">
                <a:solidFill>
                  <a:srgbClr val="137A63"/>
                </a:solidFill>
              </a:rPr>
              <a:t>Experiential Profile – Essay Questions</a:t>
            </a:r>
          </a:p>
          <a:p>
            <a:endParaRPr lang="en-US" dirty="0"/>
          </a:p>
        </p:txBody>
      </p:sp>
      <p:sp>
        <p:nvSpPr>
          <p:cNvPr id="5" name="Date Placeholder 4">
            <a:extLst>
              <a:ext uri="{FF2B5EF4-FFF2-40B4-BE49-F238E27FC236}">
                <a16:creationId xmlns:a16="http://schemas.microsoft.com/office/drawing/2014/main" id="{C34EE65B-46A0-1EFA-56CA-3DD80ABFBCF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7262CF8B-F032-EB11-CF0D-4A26F27132DD}"/>
              </a:ext>
            </a:extLst>
          </p:cNvPr>
          <p:cNvSpPr txBox="1">
            <a:spLocks/>
          </p:cNvSpPr>
          <p:nvPr/>
        </p:nvSpPr>
        <p:spPr>
          <a:xfrm>
            <a:off x="1426028" y="5796910"/>
            <a:ext cx="7326086" cy="424313"/>
          </a:xfrm>
          <a:prstGeom prst="rect">
            <a:avLst/>
          </a:prstGeom>
        </p:spPr>
        <p:txBody>
          <a:bodyPr vert="horz" lIns="91440" tIns="45720" rIns="91440" bIns="45720" rtlCol="0">
            <a:no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00" i="1" dirty="0"/>
              <a:t>Education Level Achievement &amp; Intended Major will not influence admission decision</a:t>
            </a:r>
          </a:p>
        </p:txBody>
      </p:sp>
      <p:pic>
        <p:nvPicPr>
          <p:cNvPr id="7" name="Picture 6">
            <a:extLst>
              <a:ext uri="{FF2B5EF4-FFF2-40B4-BE49-F238E27FC236}">
                <a16:creationId xmlns:a16="http://schemas.microsoft.com/office/drawing/2014/main" id="{339D031A-CD80-BD1C-1C09-EBAF1D9CB276}"/>
              </a:ext>
            </a:extLst>
          </p:cNvPr>
          <p:cNvPicPr>
            <a:picLocks noChangeAspect="1"/>
          </p:cNvPicPr>
          <p:nvPr/>
        </p:nvPicPr>
        <p:blipFill>
          <a:blip r:embed="rId2"/>
          <a:stretch>
            <a:fillRect/>
          </a:stretch>
        </p:blipFill>
        <p:spPr>
          <a:xfrm>
            <a:off x="1539648" y="1620087"/>
            <a:ext cx="6629400" cy="3952330"/>
          </a:xfrm>
          <a:prstGeom prst="rect">
            <a:avLst/>
          </a:prstGeom>
        </p:spPr>
      </p:pic>
    </p:spTree>
    <p:extLst>
      <p:ext uri="{BB962C8B-B14F-4D97-AF65-F5344CB8AC3E}">
        <p14:creationId xmlns:p14="http://schemas.microsoft.com/office/powerpoint/2010/main" val="188767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5DCE-DF57-EF0E-6630-AC677A5AE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AEC8B-42F3-C45E-A4EF-D68FB3332F06}"/>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7360EC8E-EC72-A678-14B1-7185A372A4B8}"/>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Essay Questions</a:t>
            </a:r>
          </a:p>
          <a:p>
            <a:endParaRPr lang="en-US" dirty="0"/>
          </a:p>
        </p:txBody>
      </p:sp>
      <p:sp>
        <p:nvSpPr>
          <p:cNvPr id="5" name="Date Placeholder 4">
            <a:extLst>
              <a:ext uri="{FF2B5EF4-FFF2-40B4-BE49-F238E27FC236}">
                <a16:creationId xmlns:a16="http://schemas.microsoft.com/office/drawing/2014/main" id="{3C71BA5E-59C2-9675-BA6B-EE2D847F6B5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A46C222C-C0D0-FA85-93D0-9BCE502FAAB9}"/>
              </a:ext>
            </a:extLst>
          </p:cNvPr>
          <p:cNvSpPr txBox="1">
            <a:spLocks/>
          </p:cNvSpPr>
          <p:nvPr/>
        </p:nvSpPr>
        <p:spPr>
          <a:xfrm>
            <a:off x="1143000" y="1896655"/>
            <a:ext cx="7543800" cy="44958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000000"/>
                </a:solidFill>
              </a:rPr>
              <a:t>Why are you pursuing a business education? </a:t>
            </a:r>
          </a:p>
          <a:p>
            <a:pPr marL="342900"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dirty="0">
                <a:solidFill>
                  <a:srgbClr val="000000"/>
                </a:solidFill>
              </a:rPr>
              <a:t>What do you see as a significant challenge you have faced? How did you overcome this challenge? Where did you go for support?</a:t>
            </a:r>
          </a:p>
          <a:p>
            <a:pPr marL="800100" lvl="1" indent="-342900">
              <a:buFont typeface="Arial" panose="020B0604020202020204" pitchFamily="34" charset="0"/>
              <a:buChar char="•"/>
            </a:pPr>
            <a:r>
              <a:rPr lang="en-US" sz="1800" i="1" dirty="0">
                <a:solidFill>
                  <a:srgbClr val="000000"/>
                </a:solidFill>
              </a:rPr>
              <a:t>NOTE: there is no restriction on the “type” of challenge</a:t>
            </a:r>
          </a:p>
          <a:p>
            <a:pPr marL="800100" lvl="1" indent="-342900">
              <a:buFont typeface="Arial" panose="020B0604020202020204" pitchFamily="34" charset="0"/>
              <a:buChar char="•"/>
            </a:pPr>
            <a:endParaRPr lang="en-US" sz="800" i="1" kern="100" dirty="0">
              <a:solidFill>
                <a:srgbClr val="000000"/>
              </a:solidFill>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kern="100" dirty="0">
                <a:solidFill>
                  <a:srgbClr val="000000"/>
                </a:solidFill>
                <a:ea typeface="Aptos" panose="020B0004020202020204" pitchFamily="34" charset="0"/>
                <a:cs typeface="Times New Roman" panose="02020603050405020304" pitchFamily="18" charset="0"/>
              </a:rPr>
              <a:t>Discuss one accomplishment, activity, or experience that best demonstrates why you are a competitive candidate for admission to the Broad College. Confine your response to a single accomplishment/activity/experience that occurred no earlier than one year prior to high school graduation. </a:t>
            </a:r>
          </a:p>
          <a:p>
            <a:pPr marL="0" indent="0" algn="ctr">
              <a:buNone/>
              <a:defRPr/>
            </a:pPr>
            <a:endParaRPr lang="en-US" b="1" dirty="0"/>
          </a:p>
          <a:p>
            <a:pPr marL="0" indent="0" algn="ctr">
              <a:buNone/>
              <a:defRPr/>
            </a:pPr>
            <a:r>
              <a:rPr lang="en-US" b="1" dirty="0">
                <a:solidFill>
                  <a:srgbClr val="000000"/>
                </a:solidFill>
              </a:rPr>
              <a:t>250-word maximum limit for each response</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059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3C85-8927-E985-88CE-5DF493EA2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6AE5A-D700-8A79-C22D-278BBE553EB6}"/>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BA27AAB4-70DE-B673-9D60-22BC15915283}"/>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Tips</a:t>
            </a:r>
          </a:p>
          <a:p>
            <a:endParaRPr lang="en-US" dirty="0"/>
          </a:p>
        </p:txBody>
      </p:sp>
      <p:sp>
        <p:nvSpPr>
          <p:cNvPr id="5" name="Date Placeholder 4">
            <a:extLst>
              <a:ext uri="{FF2B5EF4-FFF2-40B4-BE49-F238E27FC236}">
                <a16:creationId xmlns:a16="http://schemas.microsoft.com/office/drawing/2014/main" id="{F9A250CB-A1ED-16B5-0307-E0886F04FC2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E2970621-D28E-2DD3-50C9-697ED6788CA4}"/>
              </a:ext>
            </a:extLst>
          </p:cNvPr>
          <p:cNvSpPr txBox="1">
            <a:spLocks/>
          </p:cNvSpPr>
          <p:nvPr/>
        </p:nvSpPr>
        <p:spPr>
          <a:xfrm>
            <a:off x="1143000" y="1896655"/>
            <a:ext cx="7543800" cy="4495800"/>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prstClr val="black"/>
                </a:solidFill>
              </a:rPr>
              <a:t>Answer authentically! If you were asked the question in an in-person admission interview, is that what you would say? This is your opportunity to tell us about </a:t>
            </a:r>
            <a:r>
              <a:rPr lang="en-US" sz="1600" b="1" dirty="0">
                <a:solidFill>
                  <a:prstClr val="black"/>
                </a:solidFill>
              </a:rPr>
              <a:t>yourself</a:t>
            </a:r>
            <a:r>
              <a:rPr lang="en-US" sz="1600" dirty="0">
                <a:solidFill>
                  <a:prstClr val="black"/>
                </a:solidFill>
              </a:rPr>
              <a:t>. </a:t>
            </a:r>
            <a:r>
              <a:rPr lang="en-US" sz="1600" dirty="0">
                <a:solidFill>
                  <a:srgbClr val="000000"/>
                </a:solidFill>
              </a:rPr>
              <a:t>What do you want the reader to know about you (as related to the specific question)?</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Have you addressed all parts of each essay question?</a:t>
            </a:r>
          </a:p>
          <a:p>
            <a:pPr marL="0" lvl="0" indent="0" defTabSz="914400">
              <a:spcBef>
                <a:spcPts val="0"/>
              </a:spcBef>
              <a:buSzTx/>
              <a:buNone/>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Follow instructions – Essay Question #3 asks for ONE activity/experience/accomplishment, not a combination of many things.</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Think about the Case Study when you answer Essay Question #3. Is this something you can logically use when writing your Case Study response? Does it make sense?</a:t>
            </a:r>
          </a:p>
          <a:p>
            <a:pPr lvl="0" defTabSz="914400">
              <a:spcBef>
                <a:spcPts val="0"/>
              </a:spcBef>
              <a:buSzTx/>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There is no magic number of employment/activity entries that guarantees admission (or a particular score).</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Don’t worry about what other people are including – tell us what YOU have done.</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All sections of the employment/activity entry form are required – if you can’t complete the “responsibilities and skills” section, why are you including it in your application?</a:t>
            </a:r>
          </a:p>
          <a:p>
            <a:pPr marL="0" marR="0" lvl="0" indent="0" algn="l" defTabSz="685800" rtl="0" eaLnBrk="1" fontAlgn="auto" latinLnBrk="0" hangingPunct="1">
              <a:lnSpc>
                <a:spcPct val="100000"/>
              </a:lnSpc>
              <a:spcBef>
                <a:spcPts val="600"/>
              </a:spcBef>
              <a:spcAft>
                <a:spcPts val="0"/>
              </a:spcAft>
              <a:buClrTx/>
              <a:buSzPct val="90000"/>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139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7504-ABC4-DA92-B71F-515143DD5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4B540-D851-2B2A-BE4A-110406F781C7}"/>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0D26786-65BD-27B7-0B6D-9FB4420E6E6F}"/>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Case Study – Access</a:t>
            </a:r>
          </a:p>
          <a:p>
            <a:endParaRPr lang="en-US" dirty="0"/>
          </a:p>
        </p:txBody>
      </p:sp>
      <p:sp>
        <p:nvSpPr>
          <p:cNvPr id="5" name="Date Placeholder 4">
            <a:extLst>
              <a:ext uri="{FF2B5EF4-FFF2-40B4-BE49-F238E27FC236}">
                <a16:creationId xmlns:a16="http://schemas.microsoft.com/office/drawing/2014/main" id="{B1207485-179A-4413-1883-D595993D2138}"/>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1F4518F1-BED8-713D-AD08-5899F1114AF2}"/>
              </a:ext>
            </a:extLst>
          </p:cNvPr>
          <p:cNvSpPr txBox="1">
            <a:spLocks/>
          </p:cNvSpPr>
          <p:nvPr/>
        </p:nvSpPr>
        <p:spPr>
          <a:xfrm>
            <a:off x="1143000" y="1896655"/>
            <a:ext cx="7543800" cy="4495800"/>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rgbClr val="000000"/>
                </a:solidFill>
              </a:rPr>
              <a:t>Steps to complete the Case Study</a:t>
            </a:r>
          </a:p>
          <a:p>
            <a:pPr marL="914400" lvl="1" indent="-457200">
              <a:buFont typeface="+mj-lt"/>
              <a:buAutoNum type="arabicPeriod"/>
            </a:pPr>
            <a:r>
              <a:rPr lang="en-US" sz="2000" dirty="0">
                <a:solidFill>
                  <a:srgbClr val="000000"/>
                </a:solidFill>
              </a:rPr>
              <a:t>Click the “Register” button – you will be automatically “registered”</a:t>
            </a:r>
          </a:p>
          <a:p>
            <a:pPr marL="914400" lvl="1" indent="-457200">
              <a:buFont typeface="+mj-lt"/>
              <a:buAutoNum type="arabicPeriod"/>
            </a:pPr>
            <a:r>
              <a:rPr lang="en-US" sz="2000" dirty="0">
                <a:solidFill>
                  <a:srgbClr val="000000"/>
                </a:solidFill>
              </a:rPr>
              <a:t>Click the “Start Case Study” button at the top of the screen to access the Case Study – you will click this button any time you want to update/edit your content</a:t>
            </a:r>
          </a:p>
          <a:p>
            <a:pPr marL="914400" lvl="1" indent="-457200">
              <a:buFont typeface="+mj-lt"/>
              <a:buAutoNum type="arabicPeriod"/>
            </a:pPr>
            <a:r>
              <a:rPr lang="en-US" sz="2000" dirty="0">
                <a:solidFill>
                  <a:srgbClr val="000000"/>
                </a:solidFill>
              </a:rPr>
              <a:t>Be sure to click the “Save Changes” button any time you edit your content</a:t>
            </a:r>
          </a:p>
          <a:p>
            <a:pPr marL="342900"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A </a:t>
            </a:r>
            <a:r>
              <a:rPr lang="en-US" sz="2000" dirty="0">
                <a:solidFill>
                  <a:srgbClr val="000000"/>
                </a:solidFill>
                <a:hlinkClick r:id="rId2">
                  <a:extLst>
                    <a:ext uri="{A12FA001-AC4F-418D-AE19-62706E023703}">
                      <ahyp:hlinkClr xmlns:ahyp="http://schemas.microsoft.com/office/drawing/2018/hyperlinkcolor" val="tx"/>
                    </a:ext>
                  </a:extLst>
                </a:hlinkClick>
              </a:rPr>
              <a:t>short instructional video </a:t>
            </a:r>
            <a:r>
              <a:rPr lang="en-US" sz="2000" dirty="0">
                <a:solidFill>
                  <a:srgbClr val="000000"/>
                </a:solidFill>
              </a:rPr>
              <a:t>covering these steps is available on the </a:t>
            </a:r>
            <a:r>
              <a:rPr lang="en-US" sz="2000" dirty="0">
                <a:solidFill>
                  <a:srgbClr val="000000"/>
                </a:solidFill>
                <a:hlinkClick r:id="rId3">
                  <a:extLst>
                    <a:ext uri="{A12FA001-AC4F-418D-AE19-62706E023703}">
                      <ahyp:hlinkClr xmlns:ahyp="http://schemas.microsoft.com/office/drawing/2018/hyperlinkcolor" val="tx"/>
                    </a:ext>
                  </a:extLst>
                </a:hlinkClick>
              </a:rPr>
              <a:t>Standard Admission page </a:t>
            </a:r>
            <a:endParaRPr lang="en-US" sz="2000" dirty="0">
              <a:solidFill>
                <a:srgbClr val="000000"/>
              </a:solidFill>
            </a:endParaRPr>
          </a:p>
          <a:p>
            <a:pPr marL="342900"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There is no time limit to work on the Case Study; it is open until the application deadline (March 12 at 5:00pm (ET))</a:t>
            </a:r>
          </a:p>
          <a:p>
            <a:pPr marL="0" marR="0" lvl="0" indent="0" algn="l" defTabSz="685800" rtl="0" eaLnBrk="1" fontAlgn="auto" latinLnBrk="0" hangingPunct="1">
              <a:lnSpc>
                <a:spcPct val="100000"/>
              </a:lnSpc>
              <a:spcBef>
                <a:spcPts val="600"/>
              </a:spcBef>
              <a:spcAft>
                <a:spcPts val="0"/>
              </a:spcAft>
              <a:buClrTx/>
              <a:buSzPct val="90000"/>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466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5CC6-F89A-41E6-A02C-54212DA00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B3EE4-319C-8F97-E8FC-D99C13F1DCE7}"/>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72DBCC9D-FCF0-A37E-6EB2-4226BC8FCC2B}"/>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Case Study – Overview</a:t>
            </a:r>
          </a:p>
          <a:p>
            <a:endParaRPr lang="en-US" dirty="0"/>
          </a:p>
        </p:txBody>
      </p:sp>
      <p:sp>
        <p:nvSpPr>
          <p:cNvPr id="5" name="Date Placeholder 4">
            <a:extLst>
              <a:ext uri="{FF2B5EF4-FFF2-40B4-BE49-F238E27FC236}">
                <a16:creationId xmlns:a16="http://schemas.microsoft.com/office/drawing/2014/main" id="{4665D24A-0CDD-DB0C-972B-05BFBA2548B1}"/>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36DF1438-BEF6-0B16-2ACE-EBABAB48EF06}"/>
              </a:ext>
            </a:extLst>
          </p:cNvPr>
          <p:cNvSpPr txBox="1">
            <a:spLocks/>
          </p:cNvSpPr>
          <p:nvPr/>
        </p:nvSpPr>
        <p:spPr>
          <a:xfrm>
            <a:off x="1436914" y="1896654"/>
            <a:ext cx="7115177" cy="4656545"/>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defTabSz="914400">
              <a:spcBef>
                <a:spcPts val="0"/>
              </a:spcBef>
              <a:buSzTx/>
              <a:buFont typeface="Arial" panose="020B0604020202020204" pitchFamily="34" charset="0"/>
              <a:buChar char="•"/>
              <a:defRPr/>
            </a:pPr>
            <a:r>
              <a:rPr lang="en-US" dirty="0">
                <a:solidFill>
                  <a:prstClr val="black"/>
                </a:solidFill>
              </a:rPr>
              <a:t>24 points maximum</a:t>
            </a:r>
          </a:p>
          <a:p>
            <a:pPr marL="342900" lvl="0" indent="-342900" defTabSz="914400">
              <a:spcBef>
                <a:spcPts val="0"/>
              </a:spcBef>
              <a:buSzTx/>
              <a:buFont typeface="Arial" panose="020B0604020202020204" pitchFamily="34" charset="0"/>
              <a:buChar char="•"/>
              <a:defRPr/>
            </a:pPr>
            <a:endParaRPr lang="en-US" sz="800" dirty="0">
              <a:solidFill>
                <a:prstClr val="black"/>
              </a:solidFill>
            </a:endParaRPr>
          </a:p>
          <a:p>
            <a:pPr marL="342900" lvl="0" indent="-342900" defTabSz="914400">
              <a:spcBef>
                <a:spcPts val="0"/>
              </a:spcBef>
              <a:buSzTx/>
              <a:buFont typeface="Arial" panose="020B0604020202020204" pitchFamily="34" charset="0"/>
              <a:buChar char="•"/>
              <a:defRPr/>
            </a:pPr>
            <a:r>
              <a:rPr lang="en-US" dirty="0">
                <a:solidFill>
                  <a:prstClr val="black"/>
                </a:solidFill>
              </a:rPr>
              <a:t>Scoring Categories (</a:t>
            </a:r>
            <a:r>
              <a:rPr lang="en-US" i="1" dirty="0">
                <a:solidFill>
                  <a:prstClr val="black"/>
                </a:solidFill>
              </a:rPr>
              <a:t>equally weighted</a:t>
            </a:r>
            <a:r>
              <a:rPr lang="en-US" dirty="0">
                <a:solidFill>
                  <a:prstClr val="black"/>
                </a:solidFill>
              </a:rPr>
              <a:t>)</a:t>
            </a:r>
          </a:p>
          <a:p>
            <a:pPr marL="800100" lvl="1" indent="-342900" defTabSz="914400">
              <a:spcBef>
                <a:spcPts val="0"/>
              </a:spcBef>
              <a:buSzTx/>
              <a:buFont typeface="Arial" panose="020B0604020202020204" pitchFamily="34" charset="0"/>
              <a:buChar char="•"/>
              <a:defRPr/>
            </a:pPr>
            <a:r>
              <a:rPr lang="en-US" sz="1600" b="1" dirty="0">
                <a:solidFill>
                  <a:prstClr val="black"/>
                </a:solidFill>
              </a:rPr>
              <a:t>Conventions </a:t>
            </a:r>
            <a:r>
              <a:rPr lang="en-US" sz="1600" dirty="0">
                <a:solidFill>
                  <a:prstClr val="black"/>
                </a:solidFill>
              </a:rPr>
              <a:t>(use of language, command of standard written English, grammar/mechanics, adherence to prompt)</a:t>
            </a:r>
          </a:p>
          <a:p>
            <a:pPr marL="800100" lvl="1" indent="-342900" defTabSz="914400">
              <a:spcBef>
                <a:spcPts val="0"/>
              </a:spcBef>
              <a:buSzTx/>
              <a:buFont typeface="Arial" panose="020B0604020202020204" pitchFamily="34" charset="0"/>
              <a:buChar char="•"/>
              <a:defRPr/>
            </a:pPr>
            <a:r>
              <a:rPr lang="en-US" sz="1600" b="1" dirty="0">
                <a:solidFill>
                  <a:prstClr val="black"/>
                </a:solidFill>
              </a:rPr>
              <a:t>Organization</a:t>
            </a:r>
            <a:r>
              <a:rPr lang="en-US" sz="1600" dirty="0">
                <a:solidFill>
                  <a:prstClr val="black"/>
                </a:solidFill>
              </a:rPr>
              <a:t> (organization of thought and structure)</a:t>
            </a:r>
          </a:p>
          <a:p>
            <a:pPr marL="800100" lvl="1" indent="-342900" defTabSz="914400">
              <a:spcBef>
                <a:spcPts val="0"/>
              </a:spcBef>
              <a:buSzTx/>
              <a:buFont typeface="Arial" panose="020B0604020202020204" pitchFamily="34" charset="0"/>
              <a:buChar char="•"/>
              <a:defRPr/>
            </a:pPr>
            <a:r>
              <a:rPr lang="en-US" sz="1600" b="1" dirty="0">
                <a:solidFill>
                  <a:prstClr val="black"/>
                </a:solidFill>
              </a:rPr>
              <a:t>Content</a:t>
            </a:r>
            <a:r>
              <a:rPr lang="en-US" sz="1600" dirty="0">
                <a:solidFill>
                  <a:prstClr val="black"/>
                </a:solidFill>
              </a:rPr>
              <a:t> (supported central claim)</a:t>
            </a:r>
          </a:p>
          <a:p>
            <a:pPr marL="800100" lvl="1" indent="-342900" defTabSz="914400">
              <a:spcBef>
                <a:spcPts val="0"/>
              </a:spcBef>
              <a:buSzTx/>
              <a:buFont typeface="Arial" panose="020B0604020202020204" pitchFamily="34" charset="0"/>
              <a:buChar char="•"/>
              <a:defRPr/>
            </a:pPr>
            <a:r>
              <a:rPr lang="en-US" sz="1600" b="1" dirty="0">
                <a:solidFill>
                  <a:prstClr val="black"/>
                </a:solidFill>
              </a:rPr>
              <a:t>Critical Thinking &amp; Analysis</a:t>
            </a:r>
          </a:p>
          <a:p>
            <a:pPr marL="800100" lvl="1" indent="-342900" defTabSz="914400">
              <a:spcBef>
                <a:spcPts val="0"/>
              </a:spcBef>
              <a:buSzTx/>
              <a:buFont typeface="Courier New" panose="02070309020205020404" pitchFamily="49" charset="0"/>
              <a:buChar char="o"/>
              <a:defRPr/>
            </a:pPr>
            <a:endParaRPr lang="en-US" sz="800" dirty="0">
              <a:solidFill>
                <a:prstClr val="black"/>
              </a:solidFill>
            </a:endParaRPr>
          </a:p>
          <a:p>
            <a:pPr marL="342900" indent="-342900">
              <a:buFont typeface="Arial" pitchFamily="34" charset="0"/>
              <a:buChar char="•"/>
            </a:pPr>
            <a:r>
              <a:rPr lang="en-US" sz="1600" dirty="0">
                <a:solidFill>
                  <a:prstClr val="black"/>
                </a:solidFill>
              </a:rPr>
              <a:t>500-word maximum limit</a:t>
            </a:r>
          </a:p>
          <a:p>
            <a:endParaRPr lang="en-US" sz="900" kern="100" dirty="0">
              <a:solidFill>
                <a:prstClr val="black"/>
              </a:solidFill>
              <a:ea typeface="Aptos" panose="020B0004020202020204" pitchFamily="34" charset="0"/>
              <a:cs typeface="Times New Roman" panose="02020603050405020304" pitchFamily="18" charset="0"/>
            </a:endParaRPr>
          </a:p>
          <a:p>
            <a:pPr marL="0" indent="0">
              <a:buNone/>
            </a:pPr>
            <a:r>
              <a:rPr lang="en-US" u="sng" kern="100" dirty="0">
                <a:solidFill>
                  <a:srgbClr val="000000"/>
                </a:solidFill>
                <a:ea typeface="Aptos" panose="020B0004020202020204" pitchFamily="34" charset="0"/>
                <a:cs typeface="Times New Roman" panose="02020603050405020304" pitchFamily="18" charset="0"/>
              </a:rPr>
              <a:t>Writing Prompt</a:t>
            </a:r>
          </a:p>
          <a:p>
            <a:pPr marL="0" indent="0">
              <a:buNone/>
            </a:pPr>
            <a:r>
              <a:rPr lang="en-US" sz="1600" kern="100" dirty="0">
                <a:solidFill>
                  <a:srgbClr val="000000"/>
                </a:solidFill>
                <a:ea typeface="Aptos" panose="020B0004020202020204" pitchFamily="34" charset="0"/>
                <a:cs typeface="Times New Roman" panose="02020603050405020304" pitchFamily="18" charset="0"/>
              </a:rPr>
              <a:t>Consider your intended Broad College major, the career path you wish to pursue after graduation, and the accomplishment/activity/experience you discussed in the final Experiential Profile essay question. </a:t>
            </a:r>
            <a:endParaRPr lang="en-US" sz="1600" kern="100" dirty="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600" kern="100" dirty="0">
                <a:solidFill>
                  <a:srgbClr val="000000"/>
                </a:solidFill>
                <a:ea typeface="Aptos" panose="020B0004020202020204" pitchFamily="34" charset="0"/>
                <a:cs typeface="Times New Roman" panose="02020603050405020304" pitchFamily="18" charset="0"/>
              </a:rPr>
              <a:t> </a:t>
            </a:r>
            <a:endParaRPr lang="en-US" sz="1600" kern="100" dirty="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600" kern="100" dirty="0">
                <a:solidFill>
                  <a:srgbClr val="000000"/>
                </a:solidFill>
                <a:ea typeface="Aptos" panose="020B0004020202020204" pitchFamily="34" charset="0"/>
                <a:cs typeface="Times New Roman" panose="02020603050405020304" pitchFamily="18" charset="0"/>
              </a:rPr>
              <a:t>Choose a current business event or issue related to your intended major and/or career path, and describe how the skills and knowledge you gained from that experience prepared you to engage with the event/issue.</a:t>
            </a:r>
            <a:endParaRPr lang="en-US" sz="1600" kern="100" dirty="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965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8F97-6482-7949-E309-32E1DB896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8836F-39C1-40D2-6C6A-24BECF5EE593}"/>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6092E10-2639-50D5-5607-11396D1BAF6D}"/>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Case Study – Tips</a:t>
            </a:r>
          </a:p>
          <a:p>
            <a:endParaRPr lang="en-US" dirty="0"/>
          </a:p>
        </p:txBody>
      </p:sp>
      <p:sp>
        <p:nvSpPr>
          <p:cNvPr id="5" name="Date Placeholder 4">
            <a:extLst>
              <a:ext uri="{FF2B5EF4-FFF2-40B4-BE49-F238E27FC236}">
                <a16:creationId xmlns:a16="http://schemas.microsoft.com/office/drawing/2014/main" id="{288183D1-07E5-5A3A-7CF6-525CD93C857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C066FB5B-0947-2FD9-99FD-A5BF3C5BF746}"/>
              </a:ext>
            </a:extLst>
          </p:cNvPr>
          <p:cNvSpPr txBox="1">
            <a:spLocks/>
          </p:cNvSpPr>
          <p:nvPr/>
        </p:nvSpPr>
        <p:spPr>
          <a:xfrm>
            <a:off x="1436914" y="1896655"/>
            <a:ext cx="7115177" cy="3361145"/>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defTabSz="914400">
              <a:spcBef>
                <a:spcPts val="0"/>
              </a:spcBef>
              <a:buSzTx/>
              <a:buFont typeface="Arial" panose="020B0604020202020204" pitchFamily="34" charset="0"/>
              <a:buChar char="•"/>
              <a:defRPr/>
            </a:pPr>
            <a:r>
              <a:rPr lang="en-US" dirty="0">
                <a:solidFill>
                  <a:prstClr val="black"/>
                </a:solidFill>
              </a:rPr>
              <a:t>Have you addressed all parts of the writing prompt? Can you identify where in your response each part is reflected?</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Who asked you to solve a problem?</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Think about your response to Essay Question #3 of the Experiential Profile. Have you chosen a current business event/issue that your EP response can mesh with?</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International, national, regional, local…it’s all fair game.</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Have you made it easy to read?</a:t>
            </a: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17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B9EE-FF75-1BC1-C514-0F97F1C8C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EEDC2-6A6E-2C91-F834-7170E97B05C1}"/>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4B065F9D-3A7F-7B34-EBEA-12E6960C6993}"/>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&amp; Case Study – General Tips</a:t>
            </a:r>
          </a:p>
          <a:p>
            <a:endParaRPr lang="en-US" dirty="0"/>
          </a:p>
        </p:txBody>
      </p:sp>
      <p:sp>
        <p:nvSpPr>
          <p:cNvPr id="5" name="Date Placeholder 4">
            <a:extLst>
              <a:ext uri="{FF2B5EF4-FFF2-40B4-BE49-F238E27FC236}">
                <a16:creationId xmlns:a16="http://schemas.microsoft.com/office/drawing/2014/main" id="{72DFE3B8-5C51-C4E2-D6F4-3734052456C0}"/>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506D6C1D-8FB8-D712-3B42-49E4121256F2}"/>
              </a:ext>
            </a:extLst>
          </p:cNvPr>
          <p:cNvSpPr txBox="1">
            <a:spLocks/>
          </p:cNvSpPr>
          <p:nvPr/>
        </p:nvSpPr>
        <p:spPr>
          <a:xfrm>
            <a:off x="1436914" y="1896655"/>
            <a:ext cx="7115177" cy="4253009"/>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defRPr/>
            </a:pPr>
            <a:r>
              <a:rPr lang="en-US" dirty="0">
                <a:solidFill>
                  <a:srgbClr val="000000"/>
                </a:solidFill>
              </a:rPr>
              <a:t>Don’t use unnecessarily large words that you would not normally use. The “synonym” function is not always your friend.</a:t>
            </a:r>
          </a:p>
          <a:p>
            <a:pPr marL="285750" indent="-285750">
              <a:buFont typeface="Arial" panose="020B0604020202020204" pitchFamily="34" charset="0"/>
              <a:buChar char="•"/>
              <a:defRP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Practice business writing (not creative/fiction writing) – clear, concise, complete.</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Do your own work – the reader can tell if you are using someone else’s words. </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Word count – how much is enough? Too much?</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Answer all parts of the question/prompt</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Quality counts – grammar, spelling, mechanics; college-level writing is expected.</a:t>
            </a:r>
          </a:p>
          <a:p>
            <a:pPr marL="285750" indent="-285750">
              <a:buFont typeface="Arial" panose="020B0604020202020204" pitchFamily="34" charset="0"/>
              <a:buChar char="•"/>
            </a:pPr>
            <a:endParaRPr lang="en-US" dirty="0">
              <a:solidFill>
                <a:srgbClr val="000000"/>
              </a:solidFill>
            </a:endParaRPr>
          </a:p>
          <a:p>
            <a:pPr marL="0" indent="0" algn="ctr">
              <a:buNone/>
            </a:pPr>
            <a:r>
              <a:rPr lang="en-US" i="1" dirty="0">
                <a:solidFill>
                  <a:srgbClr val="000000"/>
                </a:solidFill>
              </a:rPr>
              <a:t>Take these portions of the application process seriously – strong grades are not the only factor in the admission decision.</a:t>
            </a:r>
          </a:p>
          <a:p>
            <a:pPr marL="285750" indent="-285750">
              <a:buFont typeface="Arial" panose="020B0604020202020204" pitchFamily="34" charset="0"/>
              <a:buChar char="•"/>
            </a:pPr>
            <a:endParaRPr lang="en-US" dirty="0"/>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608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1B4E1-C4C3-76F7-ABEC-04AEFA455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149AC-03F4-C663-6EA5-F3C188440BCE}"/>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66BADC9-46C1-6B9D-1C51-70AD4082FB63}"/>
              </a:ext>
            </a:extLst>
          </p:cNvPr>
          <p:cNvSpPr>
            <a:spLocks noGrp="1"/>
          </p:cNvSpPr>
          <p:nvPr>
            <p:ph idx="1"/>
          </p:nvPr>
        </p:nvSpPr>
        <p:spPr>
          <a:xfrm>
            <a:off x="1439633" y="1457523"/>
            <a:ext cx="7115176" cy="424312"/>
          </a:xfrm>
        </p:spPr>
        <p:txBody>
          <a:bodyPr/>
          <a:lstStyle/>
          <a:p>
            <a:pPr marL="0" indent="0">
              <a:buNone/>
            </a:pPr>
            <a:r>
              <a:rPr lang="en-US" b="1" dirty="0">
                <a:solidFill>
                  <a:srgbClr val="137A63"/>
                </a:solidFill>
              </a:rPr>
              <a:t>Experiential Profile &amp; Case Study – Resources</a:t>
            </a:r>
          </a:p>
          <a:p>
            <a:endParaRPr lang="en-US" dirty="0"/>
          </a:p>
        </p:txBody>
      </p:sp>
      <p:sp>
        <p:nvSpPr>
          <p:cNvPr id="5" name="Date Placeholder 4">
            <a:extLst>
              <a:ext uri="{FF2B5EF4-FFF2-40B4-BE49-F238E27FC236}">
                <a16:creationId xmlns:a16="http://schemas.microsoft.com/office/drawing/2014/main" id="{E2F0E184-385A-EDAB-C154-BBC07DA7259F}"/>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6D1D1D38-F6B4-AA31-959A-8FC840E1EF70}"/>
              </a:ext>
            </a:extLst>
          </p:cNvPr>
          <p:cNvSpPr txBox="1">
            <a:spLocks/>
          </p:cNvSpPr>
          <p:nvPr/>
        </p:nvSpPr>
        <p:spPr>
          <a:xfrm>
            <a:off x="1455962" y="2133600"/>
            <a:ext cx="7115177" cy="3132545"/>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1600" dirty="0">
                <a:solidFill>
                  <a:prstClr val="black"/>
                </a:solidFill>
              </a:rPr>
              <a:t>Palmer Center’s Broad Student Career Guide </a:t>
            </a:r>
            <a:br>
              <a:rPr lang="en-US" sz="1600" dirty="0">
                <a:solidFill>
                  <a:prstClr val="black"/>
                </a:solidFill>
              </a:rPr>
            </a:br>
            <a:r>
              <a:rPr lang="en-US" sz="1600" dirty="0">
                <a:solidFill>
                  <a:prstClr val="black"/>
                </a:solidFill>
              </a:rPr>
              <a:t>(</a:t>
            </a:r>
            <a:r>
              <a:rPr lang="en-US" sz="1600" dirty="0">
                <a:hlinkClick r:id="rId2"/>
              </a:rPr>
              <a:t>broad.msu.edu/career-management/undergraduate/</a:t>
            </a:r>
            <a:r>
              <a:rPr lang="en-US" sz="1600" dirty="0"/>
              <a:t>)</a:t>
            </a:r>
          </a:p>
          <a:p>
            <a:pPr marL="0" indent="0">
              <a:buNone/>
              <a:defRPr/>
            </a:pPr>
            <a:endParaRPr lang="en-US" sz="1600" dirty="0">
              <a:solidFill>
                <a:prstClr val="black"/>
              </a:solidFill>
            </a:endParaRPr>
          </a:p>
          <a:p>
            <a:pPr marL="342900" indent="-342900">
              <a:buFont typeface="Arial" panose="020B0604020202020204" pitchFamily="34" charset="0"/>
              <a:buChar char="•"/>
              <a:defRPr/>
            </a:pPr>
            <a:r>
              <a:rPr lang="en-US" sz="1600" dirty="0">
                <a:solidFill>
                  <a:prstClr val="black"/>
                </a:solidFill>
              </a:rPr>
              <a:t>Writing Center </a:t>
            </a:r>
            <a:br>
              <a:rPr lang="en-US" sz="1600" dirty="0">
                <a:solidFill>
                  <a:prstClr val="black"/>
                </a:solidFill>
              </a:rPr>
            </a:br>
            <a:r>
              <a:rPr lang="en-US" sz="1600" dirty="0">
                <a:solidFill>
                  <a:prstClr val="black"/>
                </a:solidFill>
              </a:rPr>
              <a:t>(</a:t>
            </a:r>
            <a:r>
              <a:rPr lang="en-US" sz="1600" dirty="0">
                <a:hlinkClick r:id="rId3"/>
              </a:rPr>
              <a:t>writing.msu.edu/</a:t>
            </a:r>
            <a:r>
              <a:rPr lang="en-US" sz="1600" dirty="0">
                <a:solidFill>
                  <a:prstClr val="black"/>
                </a:solidFill>
              </a:rPr>
              <a:t>)</a:t>
            </a:r>
          </a:p>
          <a:p>
            <a:pPr marL="0" indent="0">
              <a:buNone/>
              <a:defRPr/>
            </a:pPr>
            <a:endParaRPr lang="en-US" sz="1600" dirty="0">
              <a:solidFill>
                <a:prstClr val="black"/>
              </a:solidFill>
            </a:endParaRPr>
          </a:p>
          <a:p>
            <a:pPr marL="342900" indent="-342900">
              <a:buFont typeface="Arial" panose="020B0604020202020204" pitchFamily="34" charset="0"/>
              <a:buChar char="•"/>
              <a:defRPr/>
            </a:pPr>
            <a:r>
              <a:rPr lang="en-US" sz="1600" dirty="0">
                <a:solidFill>
                  <a:prstClr val="black"/>
                </a:solidFill>
              </a:rPr>
              <a:t>This presentation </a:t>
            </a:r>
            <a:br>
              <a:rPr lang="en-US" sz="1600" dirty="0">
                <a:solidFill>
                  <a:prstClr val="black"/>
                </a:solidFill>
              </a:rPr>
            </a:br>
            <a:r>
              <a:rPr lang="en-US" sz="1600" dirty="0">
                <a:solidFill>
                  <a:prstClr val="black"/>
                </a:solidFill>
                <a:hlinkClick r:id="rId4"/>
              </a:rPr>
              <a:t>broad.msu.edu/undergraduate/admissions/standard/ </a:t>
            </a:r>
            <a:endParaRPr lang="en-US" sz="1600" dirty="0">
              <a:solidFill>
                <a:prstClr val="black"/>
              </a:solidFill>
            </a:endParaRPr>
          </a:p>
          <a:p>
            <a:pPr>
              <a:defRPr/>
            </a:pPr>
            <a:endParaRPr lang="en-US" sz="1600" b="1" i="1" dirty="0">
              <a:solidFill>
                <a:prstClr val="black"/>
              </a:solidFill>
            </a:endParaRPr>
          </a:p>
          <a:p>
            <a:pPr marL="0" indent="0" algn="ctr">
              <a:buNone/>
              <a:defRPr/>
            </a:pPr>
            <a:r>
              <a:rPr lang="en-US" sz="1600" i="1" dirty="0">
                <a:solidFill>
                  <a:srgbClr val="000000"/>
                </a:solidFill>
              </a:rPr>
              <a:t>Reminder: advisors &amp; peer coaches do not review individual student Experiential Profile and Case Study content.</a:t>
            </a:r>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485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8B01A-FD06-886D-1C7A-620CCEEC9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C6B31-25C6-7DC8-16AF-96F3E93B7D5D}"/>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B7A949BD-5A4B-AEC8-962F-806EE8ACB51B}"/>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Statement of Extenuating Circumstances</a:t>
            </a:r>
          </a:p>
          <a:p>
            <a:endParaRPr lang="en-US" dirty="0"/>
          </a:p>
        </p:txBody>
      </p:sp>
      <p:sp>
        <p:nvSpPr>
          <p:cNvPr id="5" name="Date Placeholder 4">
            <a:extLst>
              <a:ext uri="{FF2B5EF4-FFF2-40B4-BE49-F238E27FC236}">
                <a16:creationId xmlns:a16="http://schemas.microsoft.com/office/drawing/2014/main" id="{E9E10D00-8F69-0C3C-C04B-BE188DBC6546}"/>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A953137E-DAEE-F90D-C042-396627E19BAB}"/>
              </a:ext>
            </a:extLst>
          </p:cNvPr>
          <p:cNvSpPr txBox="1">
            <a:spLocks/>
          </p:cNvSpPr>
          <p:nvPr/>
        </p:nvSpPr>
        <p:spPr>
          <a:xfrm>
            <a:off x="1436914" y="1896655"/>
            <a:ext cx="7173686" cy="4253009"/>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itchFamily="34" charset="0"/>
              <a:buChar char="•"/>
            </a:pPr>
            <a:r>
              <a:rPr lang="en-US" sz="1700" dirty="0">
                <a:solidFill>
                  <a:srgbClr val="000000"/>
                </a:solidFill>
              </a:rPr>
              <a:t>The statement of extenuating circumstance is an opportunity for a student to share </a:t>
            </a:r>
            <a:r>
              <a:rPr lang="en-US" sz="1700" b="1" dirty="0">
                <a:solidFill>
                  <a:srgbClr val="000000"/>
                </a:solidFill>
              </a:rPr>
              <a:t>a circumstance beyond their control which impacted academic performance</a:t>
            </a:r>
            <a:r>
              <a:rPr lang="en-US" sz="1700" dirty="0">
                <a:solidFill>
                  <a:srgbClr val="000000"/>
                </a:solidFill>
              </a:rPr>
              <a:t>. Official supportive documentation of the extenuating circumstance must be submitted to </a:t>
            </a:r>
            <a:r>
              <a:rPr lang="en-US" sz="1700" dirty="0">
                <a:solidFill>
                  <a:schemeClr val="bg2"/>
                </a:solidFill>
                <a:hlinkClick r:id="rId2">
                  <a:extLst>
                    <a:ext uri="{A12FA001-AC4F-418D-AE19-62706E023703}">
                      <ahyp:hlinkClr xmlns:ahyp="http://schemas.microsoft.com/office/drawing/2018/hyperlinkcolor" val="tx"/>
                    </a:ext>
                  </a:extLst>
                </a:hlinkClick>
              </a:rPr>
              <a:t>admissions@broad.msu.edu</a:t>
            </a:r>
            <a:r>
              <a:rPr lang="en-US" sz="1700" dirty="0">
                <a:solidFill>
                  <a:srgbClr val="000000"/>
                </a:solidFill>
              </a:rPr>
              <a:t>. Statements without documentation will not be considered.</a:t>
            </a:r>
          </a:p>
          <a:p>
            <a:pPr>
              <a:buFont typeface="Arial" pitchFamily="34" charset="0"/>
              <a:buChar char="•"/>
            </a:pPr>
            <a:endParaRPr lang="en-US" sz="900" dirty="0">
              <a:solidFill>
                <a:srgbClr val="000000"/>
              </a:solidFill>
            </a:endParaRPr>
          </a:p>
          <a:p>
            <a:pPr>
              <a:buFont typeface="Arial" pitchFamily="34" charset="0"/>
              <a:buChar char="•"/>
            </a:pPr>
            <a:r>
              <a:rPr lang="en-US" sz="1700" dirty="0">
                <a:solidFill>
                  <a:srgbClr val="000000"/>
                </a:solidFill>
              </a:rPr>
              <a:t>Examples of reasons to include a statement:</a:t>
            </a:r>
          </a:p>
          <a:p>
            <a:pPr marL="800100" lvl="1" indent="-342900">
              <a:buFont typeface="Arial" panose="020B0604020202020204" pitchFamily="34" charset="0"/>
              <a:buChar char="•"/>
            </a:pPr>
            <a:r>
              <a:rPr lang="en-US" sz="1700" dirty="0">
                <a:solidFill>
                  <a:srgbClr val="000000"/>
                </a:solidFill>
              </a:rPr>
              <a:t>Medical illness</a:t>
            </a:r>
          </a:p>
          <a:p>
            <a:pPr marL="800100" lvl="1" indent="-342900">
              <a:buFont typeface="Arial" panose="020B0604020202020204" pitchFamily="34" charset="0"/>
              <a:buChar char="•"/>
            </a:pPr>
            <a:r>
              <a:rPr lang="en-US" sz="1700" dirty="0">
                <a:solidFill>
                  <a:srgbClr val="000000"/>
                </a:solidFill>
              </a:rPr>
              <a:t>Family emergency</a:t>
            </a:r>
          </a:p>
          <a:p>
            <a:pPr marL="457200" lvl="1" indent="0">
              <a:buNone/>
            </a:pPr>
            <a:endParaRPr lang="en-US" sz="900" dirty="0">
              <a:solidFill>
                <a:srgbClr val="000000"/>
              </a:solidFill>
            </a:endParaRPr>
          </a:p>
          <a:p>
            <a:pPr lvl="0" defTabSz="914400">
              <a:buSzTx/>
              <a:buFont typeface="Arial" panose="020B0604020202020204" pitchFamily="34" charset="0"/>
              <a:buChar char="•"/>
              <a:defRPr/>
            </a:pPr>
            <a:r>
              <a:rPr lang="en-US" sz="1700" dirty="0">
                <a:solidFill>
                  <a:srgbClr val="000000"/>
                </a:solidFill>
              </a:rPr>
              <a:t>What if an extenuating circumstance occurs after the application closes?</a:t>
            </a:r>
          </a:p>
          <a:p>
            <a:pPr marL="800100" lvl="1" indent="-342900">
              <a:buFont typeface="Arial" panose="020B0604020202020204" pitchFamily="34" charset="0"/>
              <a:buChar char="•"/>
            </a:pPr>
            <a:r>
              <a:rPr lang="en-US" sz="1700" dirty="0">
                <a:solidFill>
                  <a:srgbClr val="000000"/>
                </a:solidFill>
              </a:rPr>
              <a:t>For full consideration, students can submit a statement via email to </a:t>
            </a:r>
            <a:r>
              <a:rPr lang="en-US" sz="1700" dirty="0">
                <a:solidFill>
                  <a:schemeClr val="bg2"/>
                </a:solidFill>
                <a:hlinkClick r:id="rId2">
                  <a:extLst>
                    <a:ext uri="{A12FA001-AC4F-418D-AE19-62706E023703}">
                      <ahyp:hlinkClr xmlns:ahyp="http://schemas.microsoft.com/office/drawing/2018/hyperlinkcolor" val="tx"/>
                    </a:ext>
                  </a:extLst>
                </a:hlinkClick>
              </a:rPr>
              <a:t>admissions@broad.msu.edu</a:t>
            </a:r>
            <a:r>
              <a:rPr lang="en-US" sz="1700" dirty="0">
                <a:solidFill>
                  <a:schemeClr val="bg2"/>
                </a:solidFill>
              </a:rPr>
              <a:t> </a:t>
            </a:r>
            <a:r>
              <a:rPr lang="en-US" sz="1700" dirty="0">
                <a:solidFill>
                  <a:srgbClr val="000000"/>
                </a:solidFill>
              </a:rPr>
              <a:t>by the last day of the current semester. Substantiating documentation must accompany the statement.</a:t>
            </a:r>
          </a:p>
          <a:p>
            <a:pPr lvl="0" defTabSz="914400">
              <a:buSzTx/>
              <a:buFont typeface="Arial" panose="020B0604020202020204" pitchFamily="34" charset="0"/>
              <a:buChar char="•"/>
              <a:defRPr/>
            </a:pPr>
            <a:endParaRPr lang="en-US" sz="1700" dirty="0">
              <a:solidFill>
                <a:srgbClr val="000000"/>
              </a:solidFill>
            </a:endParaRPr>
          </a:p>
          <a:p>
            <a:pPr marL="0" lvl="0" indent="0" algn="ctr" defTabSz="914400">
              <a:buSzTx/>
              <a:buNone/>
              <a:defRPr/>
            </a:pPr>
            <a:r>
              <a:rPr lang="en-US" sz="1700" i="1" dirty="0">
                <a:solidFill>
                  <a:srgbClr val="000000"/>
                </a:solidFill>
              </a:rPr>
              <a:t>Do not wait for the appeal process – use this section of the application if it applies to you!</a:t>
            </a:r>
          </a:p>
          <a:p>
            <a:pPr marL="280463" indent="0">
              <a:buNone/>
            </a:pPr>
            <a:endParaRPr lang="en-US" sz="2000" dirty="0">
              <a:solidFill>
                <a:srgbClr val="000000"/>
              </a:solidFill>
            </a:endParaRPr>
          </a:p>
          <a:p>
            <a:pPr marL="342900" indent="-342900">
              <a:buFont typeface="Arial" pitchFamily="34" charset="0"/>
              <a:buChar char="•"/>
            </a:pPr>
            <a:endParaRPr lang="en-US" sz="2000" dirty="0"/>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9537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07F6-A5F8-55BD-6726-848FDBD9A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9446D-E6A7-2729-94CF-819D92BA91D3}"/>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C430A833-7312-0C63-AD7C-A9ECBB46BC44}"/>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Application System Notes</a:t>
            </a:r>
          </a:p>
          <a:p>
            <a:endParaRPr lang="en-US" dirty="0"/>
          </a:p>
        </p:txBody>
      </p:sp>
      <p:sp>
        <p:nvSpPr>
          <p:cNvPr id="5" name="Date Placeholder 4">
            <a:extLst>
              <a:ext uri="{FF2B5EF4-FFF2-40B4-BE49-F238E27FC236}">
                <a16:creationId xmlns:a16="http://schemas.microsoft.com/office/drawing/2014/main" id="{FEA96351-C4C8-5DAC-0D86-263A21C1ED2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3A2EA424-7214-8F5C-29CC-CC0393F4938E}"/>
              </a:ext>
            </a:extLst>
          </p:cNvPr>
          <p:cNvSpPr txBox="1">
            <a:spLocks/>
          </p:cNvSpPr>
          <p:nvPr/>
        </p:nvSpPr>
        <p:spPr>
          <a:xfrm>
            <a:off x="1436914" y="1896655"/>
            <a:ext cx="7115177" cy="4253009"/>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Do not wait until the last minute to add content! There are no extensions.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leave the application open on your device, you will time out and new content will not be saved (there are messages that pop up) – always double-check by logging back in and viewing your content. This will also occur if you have the application open in multiple tabs.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There is no “submit” button. Applicants can edit their responses until the deadline (March 12, 2026, at 5:00pm 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want to save your application content, you must do so in your own document; you cannot access the content after the deadline (including for reapplication purposes in a future semester).</a:t>
            </a:r>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690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1872-FF04-1E62-7C56-81419BB56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8183B-1B69-D031-C513-313CC9647951}"/>
              </a:ext>
            </a:extLst>
          </p:cNvPr>
          <p:cNvSpPr>
            <a:spLocks noGrp="1"/>
          </p:cNvSpPr>
          <p:nvPr>
            <p:ph type="title"/>
          </p:nvPr>
        </p:nvSpPr>
        <p:spPr>
          <a:xfrm>
            <a:off x="1447800" y="838200"/>
            <a:ext cx="7115175" cy="921735"/>
          </a:xfrm>
        </p:spPr>
        <p:txBody>
          <a:bodyPr/>
          <a:lstStyle/>
          <a:p>
            <a:r>
              <a:rPr lang="en-US" dirty="0"/>
              <a:t>Admission Process Timeline</a:t>
            </a:r>
          </a:p>
        </p:txBody>
      </p:sp>
      <p:sp>
        <p:nvSpPr>
          <p:cNvPr id="3" name="Content Placeholder 2">
            <a:extLst>
              <a:ext uri="{FF2B5EF4-FFF2-40B4-BE49-F238E27FC236}">
                <a16:creationId xmlns:a16="http://schemas.microsoft.com/office/drawing/2014/main" id="{0777454F-5C6D-8D29-7B80-9CB925769878}"/>
              </a:ext>
            </a:extLst>
          </p:cNvPr>
          <p:cNvSpPr>
            <a:spLocks noGrp="1"/>
          </p:cNvSpPr>
          <p:nvPr>
            <p:ph idx="1"/>
          </p:nvPr>
        </p:nvSpPr>
        <p:spPr>
          <a:xfrm>
            <a:off x="1440093" y="1676400"/>
            <a:ext cx="7115176" cy="4267200"/>
          </a:xfrm>
        </p:spPr>
        <p:txBody>
          <a:bodyPr>
            <a:normAutofit fontScale="92500" lnSpcReduction="20000"/>
          </a:bodyPr>
          <a:lstStyle/>
          <a:p>
            <a:pPr marL="342900" indent="-342900">
              <a:lnSpc>
                <a:spcPct val="110000"/>
              </a:lnSpc>
              <a:buFont typeface="Arial" panose="020B0604020202020204" pitchFamily="34" charset="0"/>
              <a:buChar char="•"/>
            </a:pPr>
            <a:r>
              <a:rPr lang="en-US" b="1" dirty="0">
                <a:solidFill>
                  <a:srgbClr val="000000"/>
                </a:solidFill>
              </a:rPr>
              <a:t>Application Opened</a:t>
            </a:r>
            <a:r>
              <a:rPr lang="en-US" dirty="0">
                <a:solidFill>
                  <a:srgbClr val="000000"/>
                </a:solidFill>
              </a:rPr>
              <a:t>: January 21, 2026</a:t>
            </a:r>
          </a:p>
          <a:p>
            <a:pPr marL="342900" indent="-342900">
              <a:lnSpc>
                <a:spcPct val="110000"/>
              </a:lnSpc>
              <a:buFont typeface="Arial" panose="020B0604020202020204" pitchFamily="34" charset="0"/>
              <a:buChar char="•"/>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Deadline to Begin a New Application</a:t>
            </a:r>
            <a:r>
              <a:rPr lang="en-US" dirty="0">
                <a:solidFill>
                  <a:srgbClr val="000000"/>
                </a:solidFill>
              </a:rPr>
              <a:t>: March 12, 2026</a:t>
            </a:r>
          </a:p>
          <a:p>
            <a:pPr>
              <a:lnSpc>
                <a:spcPct val="110000"/>
              </a:lnSpc>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Experiential Profile &amp; Case Study Deadline</a:t>
            </a:r>
            <a:r>
              <a:rPr lang="en-US" dirty="0">
                <a:solidFill>
                  <a:srgbClr val="000000"/>
                </a:solidFill>
              </a:rPr>
              <a:t>: 5:00pm, March 12, 2026 (there is no “submit” button; applicants can edit their responses until the deadline)</a:t>
            </a:r>
          </a:p>
          <a:p>
            <a:pPr marL="342900" indent="-342900">
              <a:lnSpc>
                <a:spcPct val="110000"/>
              </a:lnSpc>
              <a:buFont typeface="Arial" panose="020B0604020202020204" pitchFamily="34" charset="0"/>
              <a:buChar char="•"/>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Dual-Enrolled Course Documentation Deadline</a:t>
            </a:r>
            <a:r>
              <a:rPr lang="en-US" dirty="0">
                <a:solidFill>
                  <a:srgbClr val="000000"/>
                </a:solidFill>
              </a:rPr>
              <a:t>: May 14, 2026, at 9:00am (unofficial documentation submitted via email to </a:t>
            </a:r>
            <a:r>
              <a:rPr lang="en-US" dirty="0">
                <a:solidFill>
                  <a:srgbClr val="000000"/>
                </a:solidFill>
                <a:hlinkClick r:id="rId2">
                  <a:extLst>
                    <a:ext uri="{A12FA001-AC4F-418D-AE19-62706E023703}">
                      <ahyp:hlinkClr xmlns:ahyp="http://schemas.microsoft.com/office/drawing/2018/hyperlinkcolor" val="tx"/>
                    </a:ext>
                  </a:extLst>
                </a:hlinkClick>
              </a:rPr>
              <a:t>admissions@broad.msu.edu</a:t>
            </a:r>
            <a:r>
              <a:rPr lang="en-US" dirty="0">
                <a:solidFill>
                  <a:srgbClr val="000000"/>
                </a:solidFill>
              </a:rPr>
              <a:t>) </a:t>
            </a:r>
          </a:p>
          <a:p>
            <a:pPr marL="342900" indent="-342900">
              <a:lnSpc>
                <a:spcPct val="110000"/>
              </a:lnSpc>
              <a:buFont typeface="Arial" panose="020B0604020202020204" pitchFamily="34" charset="0"/>
              <a:buChar char="•"/>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Admission Decisions</a:t>
            </a:r>
            <a:r>
              <a:rPr lang="en-US" dirty="0">
                <a:solidFill>
                  <a:srgbClr val="000000"/>
                </a:solidFill>
              </a:rPr>
              <a:t>: Notifications sent via Office of the Registrar’s Confidential Message May 15, 2026, after 5:00pm (ET).</a:t>
            </a:r>
          </a:p>
          <a:p>
            <a:pPr marL="0" indent="0">
              <a:buNone/>
            </a:pPr>
            <a:endParaRPr lang="en-US" b="1" i="1" dirty="0">
              <a:solidFill>
                <a:srgbClr val="000000"/>
              </a:solidFill>
            </a:endParaRPr>
          </a:p>
          <a:p>
            <a:pPr marL="0" indent="0" algn="ctr">
              <a:buNone/>
            </a:pPr>
            <a:r>
              <a:rPr lang="en-US" b="1" i="1" dirty="0">
                <a:solidFill>
                  <a:srgbClr val="000000"/>
                </a:solidFill>
              </a:rPr>
              <a:t>Students will be admitted directly into the major of their choice.</a:t>
            </a:r>
          </a:p>
          <a:p>
            <a:endParaRPr lang="en-US" dirty="0"/>
          </a:p>
          <a:p>
            <a:endParaRPr lang="en-US" dirty="0"/>
          </a:p>
        </p:txBody>
      </p:sp>
      <p:sp>
        <p:nvSpPr>
          <p:cNvPr id="5" name="Date Placeholder 4">
            <a:extLst>
              <a:ext uri="{FF2B5EF4-FFF2-40B4-BE49-F238E27FC236}">
                <a16:creationId xmlns:a16="http://schemas.microsoft.com/office/drawing/2014/main" id="{CD4DC5AA-54A0-6032-848C-B9AE7BF2DB2E}"/>
              </a:ext>
            </a:extLst>
          </p:cNvPr>
          <p:cNvSpPr>
            <a:spLocks noGrp="1"/>
          </p:cNvSpPr>
          <p:nvPr>
            <p:ph type="dt" sz="half" idx="2"/>
          </p:nvPr>
        </p:nvSpPr>
        <p:spPr/>
        <p:txBody>
          <a:bodyPr/>
          <a:lstStyle/>
          <a:p>
            <a:pPr defTabSz="685800"/>
            <a:r>
              <a:rPr lang="en-US" dirty="0"/>
              <a:t>Spring 2026</a:t>
            </a:r>
          </a:p>
        </p:txBody>
      </p:sp>
    </p:spTree>
    <p:extLst>
      <p:ext uri="{BB962C8B-B14F-4D97-AF65-F5344CB8AC3E}">
        <p14:creationId xmlns:p14="http://schemas.microsoft.com/office/powerpoint/2010/main" val="210695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C1A4-2B4D-844F-7707-C3ACEEEB0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FB548-697B-D033-F493-D6CFDE203CC6}"/>
              </a:ext>
            </a:extLst>
          </p:cNvPr>
          <p:cNvSpPr>
            <a:spLocks noGrp="1"/>
          </p:cNvSpPr>
          <p:nvPr>
            <p:ph type="title"/>
          </p:nvPr>
        </p:nvSpPr>
        <p:spPr>
          <a:xfrm>
            <a:off x="1285875" y="708336"/>
            <a:ext cx="7115175" cy="921735"/>
          </a:xfrm>
        </p:spPr>
        <p:txBody>
          <a:bodyPr/>
          <a:lstStyle/>
          <a:p>
            <a:r>
              <a:rPr lang="en-US" dirty="0"/>
              <a:t>Transfer Credit</a:t>
            </a:r>
          </a:p>
        </p:txBody>
      </p:sp>
      <p:sp>
        <p:nvSpPr>
          <p:cNvPr id="3" name="Content Placeholder 2">
            <a:extLst>
              <a:ext uri="{FF2B5EF4-FFF2-40B4-BE49-F238E27FC236}">
                <a16:creationId xmlns:a16="http://schemas.microsoft.com/office/drawing/2014/main" id="{6ACAEE0D-94B7-E5AC-28EF-F6E7EA28AC1C}"/>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DF380A25-12C0-B261-DF88-F2E19C2DB63F}"/>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033A9B46-E8A0-51FD-2B85-748C0ED43415}"/>
              </a:ext>
            </a:extLst>
          </p:cNvPr>
          <p:cNvSpPr txBox="1">
            <a:spLocks/>
          </p:cNvSpPr>
          <p:nvPr/>
        </p:nvSpPr>
        <p:spPr>
          <a:xfrm>
            <a:off x="1285875" y="1524000"/>
            <a:ext cx="7543800" cy="44958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dirty="0">
                <a:solidFill>
                  <a:srgbClr val="000000"/>
                </a:solidFill>
              </a:rPr>
              <a:t>Repeating MSU courses through transfer credit</a:t>
            </a:r>
          </a:p>
          <a:p>
            <a:pPr marL="800100" lvl="1" indent="-342900">
              <a:buFont typeface="Arial" panose="020B0604020202020204" pitchFamily="34" charset="0"/>
              <a:buChar char="•"/>
            </a:pPr>
            <a:r>
              <a:rPr lang="en-US" sz="1800" dirty="0">
                <a:solidFill>
                  <a:srgbClr val="000000"/>
                </a:solidFill>
              </a:rPr>
              <a:t>Must earn 2.0/C grade or higher to receive transfer credit</a:t>
            </a:r>
          </a:p>
          <a:p>
            <a:pPr marL="800100" lvl="1" indent="-342900">
              <a:buFont typeface="Arial" panose="020B0604020202020204" pitchFamily="34" charset="0"/>
              <a:buChar char="•"/>
            </a:pPr>
            <a:r>
              <a:rPr lang="en-US" sz="1800" dirty="0">
                <a:solidFill>
                  <a:srgbClr val="000000"/>
                </a:solidFill>
              </a:rPr>
              <a:t>Once transcript is applied to your academic record, the original course grade will be removed from your GPA (and </a:t>
            </a:r>
            <a:r>
              <a:rPr lang="en-US" sz="1800" dirty="0" err="1">
                <a:solidFill>
                  <a:srgbClr val="000000"/>
                </a:solidFill>
              </a:rPr>
              <a:t>precore</a:t>
            </a:r>
            <a:r>
              <a:rPr lang="en-US" sz="1800" dirty="0">
                <a:solidFill>
                  <a:srgbClr val="000000"/>
                </a:solidFill>
              </a:rPr>
              <a:t> GPA, if it is a </a:t>
            </a:r>
            <a:r>
              <a:rPr lang="en-US" sz="1800" dirty="0" err="1">
                <a:solidFill>
                  <a:srgbClr val="000000"/>
                </a:solidFill>
              </a:rPr>
              <a:t>precore</a:t>
            </a:r>
            <a:r>
              <a:rPr lang="en-US" sz="1800" dirty="0">
                <a:solidFill>
                  <a:srgbClr val="000000"/>
                </a:solidFill>
              </a:rPr>
              <a:t> course)</a:t>
            </a:r>
          </a:p>
          <a:p>
            <a:pPr marL="800100" lvl="1" indent="-342900">
              <a:buFont typeface="Arial" panose="020B0604020202020204" pitchFamily="34" charset="0"/>
              <a:buChar char="•"/>
            </a:pPr>
            <a:r>
              <a:rPr lang="en-US" sz="1800" dirty="0">
                <a:solidFill>
                  <a:srgbClr val="000000"/>
                </a:solidFill>
              </a:rPr>
              <a:t>Grades from the other institution are not used in cumulative GPA calculation; see Slide 7 for how/when transfer course grades are used in the College </a:t>
            </a:r>
            <a:r>
              <a:rPr lang="en-US" sz="1800" dirty="0" err="1">
                <a:solidFill>
                  <a:srgbClr val="000000"/>
                </a:solidFill>
              </a:rPr>
              <a:t>Precore</a:t>
            </a:r>
            <a:r>
              <a:rPr lang="en-US" sz="1800" dirty="0">
                <a:solidFill>
                  <a:srgbClr val="000000"/>
                </a:solidFill>
              </a:rPr>
              <a:t> GPA </a:t>
            </a:r>
          </a:p>
          <a:p>
            <a:endParaRPr lang="en-US" sz="800" dirty="0">
              <a:solidFill>
                <a:srgbClr val="000000"/>
              </a:solidFill>
            </a:endParaRPr>
          </a:p>
          <a:p>
            <a:pPr marL="342900" indent="-342900">
              <a:buFont typeface="Arial" pitchFamily="34" charset="0"/>
              <a:buChar char="•"/>
            </a:pPr>
            <a:r>
              <a:rPr lang="en-US" dirty="0">
                <a:solidFill>
                  <a:srgbClr val="000000"/>
                </a:solidFill>
              </a:rPr>
              <a:t>Credit from </a:t>
            </a:r>
            <a:r>
              <a:rPr lang="en-US" b="1" dirty="0">
                <a:solidFill>
                  <a:srgbClr val="000000"/>
                </a:solidFill>
              </a:rPr>
              <a:t>prior semester courses </a:t>
            </a:r>
            <a:r>
              <a:rPr lang="en-US" dirty="0">
                <a:solidFill>
                  <a:srgbClr val="000000"/>
                </a:solidFill>
              </a:rPr>
              <a:t>must be reflected on your academic record as “accepted credit” by May 12. Unofficial documentation cannot be accepted. “Pending” credit (TP) does not fulfill this requirement.</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1549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1F8D-8D32-E172-6366-8989AA9C3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9120D-DF78-94CB-455D-7AFE9A7353EA}"/>
              </a:ext>
            </a:extLst>
          </p:cNvPr>
          <p:cNvSpPr>
            <a:spLocks noGrp="1"/>
          </p:cNvSpPr>
          <p:nvPr>
            <p:ph type="title"/>
          </p:nvPr>
        </p:nvSpPr>
        <p:spPr>
          <a:xfrm>
            <a:off x="1285875" y="708336"/>
            <a:ext cx="7115175" cy="921735"/>
          </a:xfrm>
        </p:spPr>
        <p:txBody>
          <a:bodyPr/>
          <a:lstStyle/>
          <a:p>
            <a:r>
              <a:rPr lang="en-US" dirty="0"/>
              <a:t>Transfer Credit</a:t>
            </a:r>
          </a:p>
        </p:txBody>
      </p:sp>
      <p:sp>
        <p:nvSpPr>
          <p:cNvPr id="3" name="Content Placeholder 2">
            <a:extLst>
              <a:ext uri="{FF2B5EF4-FFF2-40B4-BE49-F238E27FC236}">
                <a16:creationId xmlns:a16="http://schemas.microsoft.com/office/drawing/2014/main" id="{A70B1871-2CA0-AEE1-031B-A87A15A02106}"/>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581BF1BB-F46B-DCDE-16B3-37F0A313DFCA}"/>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Spring 2026</a:t>
            </a:r>
            <a:endPar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CA7E1B7E-A372-6A21-4831-A7681979AAEC}"/>
              </a:ext>
            </a:extLst>
          </p:cNvPr>
          <p:cNvSpPr txBox="1">
            <a:spLocks/>
          </p:cNvSpPr>
          <p:nvPr/>
        </p:nvSpPr>
        <p:spPr>
          <a:xfrm>
            <a:off x="1285875" y="1600200"/>
            <a:ext cx="7543800" cy="4709978"/>
          </a:xfrm>
          <a:prstGeom prst="rect">
            <a:avLst/>
          </a:prstGeom>
        </p:spPr>
        <p:txBody>
          <a:bodyPr vert="horz" lIns="91440" tIns="45720" rIns="91440" bIns="45720" rtlCol="0">
            <a:normAutofit fontScale="92500"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sz="1500" dirty="0">
                <a:solidFill>
                  <a:srgbClr val="000000"/>
                </a:solidFill>
              </a:rPr>
              <a:t>Taking courses at another school </a:t>
            </a:r>
            <a:r>
              <a:rPr lang="en-US" sz="1500" b="1" dirty="0">
                <a:solidFill>
                  <a:srgbClr val="000000"/>
                </a:solidFill>
              </a:rPr>
              <a:t>THIS</a:t>
            </a:r>
            <a:r>
              <a:rPr lang="en-US" sz="1500" dirty="0">
                <a:solidFill>
                  <a:srgbClr val="000000"/>
                </a:solidFill>
              </a:rPr>
              <a:t> semester? Declare current dual enrollment in the application system</a:t>
            </a:r>
          </a:p>
          <a:p>
            <a:pPr marL="800100" lvl="1" indent="-342900">
              <a:buFont typeface="Arial" panose="020B0604020202020204" pitchFamily="34" charset="0"/>
              <a:buChar char="•"/>
            </a:pPr>
            <a:r>
              <a:rPr lang="en-US" dirty="0">
                <a:solidFill>
                  <a:srgbClr val="000000"/>
                </a:solidFill>
              </a:rPr>
              <a:t>Institution name, course code, credit number, semester end date</a:t>
            </a:r>
          </a:p>
          <a:p>
            <a:pPr marL="800100" lvl="1" indent="-342900">
              <a:buFont typeface="Arial" panose="020B0604020202020204" pitchFamily="34" charset="0"/>
              <a:buChar char="•"/>
            </a:pPr>
            <a:r>
              <a:rPr lang="en-US" dirty="0">
                <a:solidFill>
                  <a:srgbClr val="000000"/>
                </a:solidFill>
              </a:rPr>
              <a:t>ONLY </a:t>
            </a:r>
            <a:r>
              <a:rPr lang="en-US" b="1" dirty="0">
                <a:solidFill>
                  <a:srgbClr val="000000"/>
                </a:solidFill>
              </a:rPr>
              <a:t>NON-MSU</a:t>
            </a:r>
            <a:r>
              <a:rPr lang="en-US" dirty="0">
                <a:solidFill>
                  <a:srgbClr val="000000"/>
                </a:solidFill>
              </a:rPr>
              <a:t> COURSES YOU ARE TAKING IN </a:t>
            </a:r>
            <a:r>
              <a:rPr lang="en-US" b="1" dirty="0">
                <a:solidFill>
                  <a:srgbClr val="000000"/>
                </a:solidFill>
              </a:rPr>
              <a:t>SPRING 2026</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900" b="0" i="0" u="none" strike="noStrike" kern="1200" cap="none" spc="0" normalizeH="0" baseline="0" noProof="0" dirty="0">
              <a:ln>
                <a:noFill/>
              </a:ln>
              <a:solidFill>
                <a:srgbClr val="000000"/>
              </a:solidFill>
              <a:effectLst/>
              <a:uLnTx/>
              <a:uFillTx/>
              <a:ea typeface="+mn-ea"/>
              <a:cs typeface="+mn-cs"/>
            </a:endParaRPr>
          </a:p>
          <a:p>
            <a:pPr marL="342900" indent="-342900">
              <a:buFont typeface="Arial" pitchFamily="34" charset="0"/>
              <a:buChar char="•"/>
            </a:pPr>
            <a:r>
              <a:rPr lang="en-US" sz="1500" dirty="0">
                <a:solidFill>
                  <a:srgbClr val="000000"/>
                </a:solidFill>
              </a:rPr>
              <a:t>Documentation of course completion with a transferrable grade must be submitted via email (</a:t>
            </a:r>
            <a:r>
              <a:rPr lang="en-US" sz="1500" dirty="0">
                <a:solidFill>
                  <a:schemeClr val="bg2"/>
                </a:solidFill>
                <a:hlinkClick r:id="rId2">
                  <a:extLst>
                    <a:ext uri="{A12FA001-AC4F-418D-AE19-62706E023703}">
                      <ahyp:hlinkClr xmlns:ahyp="http://schemas.microsoft.com/office/drawing/2018/hyperlinkcolor" val="tx"/>
                    </a:ext>
                  </a:extLst>
                </a:hlinkClick>
              </a:rPr>
              <a:t>admissions@broad.msu.edu</a:t>
            </a:r>
            <a:r>
              <a:rPr lang="en-US" sz="1500" dirty="0">
                <a:solidFill>
                  <a:schemeClr val="bg2"/>
                </a:solidFill>
              </a:rPr>
              <a:t> </a:t>
            </a:r>
            <a:r>
              <a:rPr lang="en-US" sz="1500" dirty="0">
                <a:solidFill>
                  <a:srgbClr val="000000"/>
                </a:solidFill>
              </a:rPr>
              <a:t>) by 9:00am, May 14.</a:t>
            </a:r>
          </a:p>
          <a:p>
            <a:pPr marL="800100" lvl="1" indent="-342900">
              <a:buFont typeface="Arial" panose="020B0604020202020204" pitchFamily="34" charset="0"/>
              <a:buChar char="•"/>
            </a:pPr>
            <a:r>
              <a:rPr lang="en-US" dirty="0">
                <a:solidFill>
                  <a:srgbClr val="000000"/>
                </a:solidFill>
              </a:rPr>
              <a:t>Acceptable: Screenshot of final semester grade (like MSU’s SIS) or electronic unofficial transcript</a:t>
            </a:r>
          </a:p>
          <a:p>
            <a:pPr marL="800100" lvl="1" indent="-342900">
              <a:buFont typeface="Arial" panose="020B0604020202020204" pitchFamily="34" charset="0"/>
              <a:buChar char="•"/>
            </a:pPr>
            <a:r>
              <a:rPr lang="en-US" dirty="0">
                <a:solidFill>
                  <a:srgbClr val="000000"/>
                </a:solidFill>
              </a:rPr>
              <a:t>Unacceptable: letters from instructors/school officials, semester progress grades, D2L-style gradebook screenshots</a:t>
            </a:r>
          </a:p>
          <a:p>
            <a:pPr marL="800100" lvl="1" indent="-342900">
              <a:buFont typeface="Courier New" panose="02070309020205020404" pitchFamily="49" charset="0"/>
              <a:buChar char="o"/>
            </a:pPr>
            <a:endParaRPr lang="en-US" sz="900" dirty="0">
              <a:solidFill>
                <a:srgbClr val="000000"/>
              </a:solidFill>
            </a:endParaRPr>
          </a:p>
          <a:p>
            <a:pPr marL="342900" indent="-342900">
              <a:buFont typeface="Arial" panose="020B0604020202020204" pitchFamily="34" charset="0"/>
              <a:buChar char="•"/>
            </a:pPr>
            <a:r>
              <a:rPr lang="en-US" sz="1500" dirty="0">
                <a:solidFill>
                  <a:srgbClr val="000000"/>
                </a:solidFill>
              </a:rPr>
              <a:t>Courses that end and/or grades that are not made available until after the May 14 deadline will not be considered in this semester’s admission decision process. Students who choose to complete courses that do not meet this deadline must apply in the next available application period. </a:t>
            </a:r>
          </a:p>
          <a:p>
            <a:pPr marL="342900" indent="-342900">
              <a:buFont typeface="Arial" panose="020B0604020202020204" pitchFamily="34" charset="0"/>
              <a:buChar char="•"/>
            </a:pPr>
            <a:endParaRPr lang="en-US" sz="900" dirty="0">
              <a:solidFill>
                <a:srgbClr val="000000"/>
              </a:solidFill>
            </a:endParaRPr>
          </a:p>
          <a:p>
            <a:pPr marL="342900" indent="-342900">
              <a:buFont typeface="Arial" panose="020B0604020202020204" pitchFamily="34" charset="0"/>
              <a:buChar char="•"/>
            </a:pPr>
            <a:r>
              <a:rPr lang="en-US" sz="1500" b="1" dirty="0">
                <a:solidFill>
                  <a:srgbClr val="000000"/>
                </a:solidFill>
              </a:rPr>
              <a:t>Official</a:t>
            </a:r>
            <a:r>
              <a:rPr lang="en-US" sz="1500" dirty="0">
                <a:solidFill>
                  <a:srgbClr val="000000"/>
                </a:solidFill>
              </a:rPr>
              <a:t> transcripts showing final grades must be sent to the Office of Admissions (use </a:t>
            </a:r>
            <a:r>
              <a:rPr lang="en-US" sz="1500" dirty="0">
                <a:solidFill>
                  <a:srgbClr val="000000"/>
                </a:solidFill>
                <a:hlinkClick r:id="rId3"/>
              </a:rPr>
              <a:t>admis@msu.edu</a:t>
            </a:r>
            <a:r>
              <a:rPr lang="en-US" sz="1500" dirty="0">
                <a:solidFill>
                  <a:srgbClr val="000000"/>
                </a:solidFill>
              </a:rPr>
              <a:t> email address). Do not have official transcripts sent to the Broad College – we cannot accept them on behalf of MSU.</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647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F4B4-95B9-0CE7-DE44-9634F1531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80AD7-60CB-4D16-96CB-53A49D341D9B}"/>
              </a:ext>
            </a:extLst>
          </p:cNvPr>
          <p:cNvSpPr>
            <a:spLocks noGrp="1"/>
          </p:cNvSpPr>
          <p:nvPr>
            <p:ph type="title"/>
          </p:nvPr>
        </p:nvSpPr>
        <p:spPr>
          <a:xfrm>
            <a:off x="1285875" y="708336"/>
            <a:ext cx="7115175" cy="921735"/>
          </a:xfrm>
        </p:spPr>
        <p:txBody>
          <a:bodyPr/>
          <a:lstStyle/>
          <a:p>
            <a:r>
              <a:rPr lang="en-US" dirty="0"/>
              <a:t>Reapplying?</a:t>
            </a:r>
          </a:p>
        </p:txBody>
      </p:sp>
      <p:sp>
        <p:nvSpPr>
          <p:cNvPr id="3" name="Content Placeholder 2">
            <a:extLst>
              <a:ext uri="{FF2B5EF4-FFF2-40B4-BE49-F238E27FC236}">
                <a16:creationId xmlns:a16="http://schemas.microsoft.com/office/drawing/2014/main" id="{0513AB09-7A17-2D48-967B-91C51FFF50AD}"/>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A2FA0196-E00A-760F-3F1C-C2D879B1FBF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EB054ED8-F82F-EF38-644F-CE94FD6B038D}"/>
              </a:ext>
            </a:extLst>
          </p:cNvPr>
          <p:cNvSpPr txBox="1">
            <a:spLocks/>
          </p:cNvSpPr>
          <p:nvPr/>
        </p:nvSpPr>
        <p:spPr>
          <a:xfrm>
            <a:off x="1285875" y="1600200"/>
            <a:ext cx="7543800" cy="4709978"/>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US" sz="1500" dirty="0">
                <a:solidFill>
                  <a:srgbClr val="000000"/>
                </a:solidFill>
              </a:rPr>
              <a:t>Improve your GPA</a:t>
            </a:r>
          </a:p>
          <a:p>
            <a:pPr marL="800100" lvl="1" indent="-342900">
              <a:buFont typeface="Arial" panose="020B0604020202020204" pitchFamily="34" charset="0"/>
              <a:buChar char="•"/>
            </a:pPr>
            <a:r>
              <a:rPr lang="en-US" dirty="0">
                <a:solidFill>
                  <a:srgbClr val="000000"/>
                </a:solidFill>
              </a:rPr>
              <a:t>Maximize repeat courses, if applicable</a:t>
            </a:r>
          </a:p>
          <a:p>
            <a:pPr marL="800100" lvl="1" indent="-342900">
              <a:buFont typeface="Arial" panose="020B0604020202020204" pitchFamily="34" charset="0"/>
              <a:buChar char="•"/>
            </a:pPr>
            <a:r>
              <a:rPr lang="en-US" dirty="0">
                <a:solidFill>
                  <a:srgbClr val="000000"/>
                </a:solidFill>
              </a:rPr>
              <a:t>Take a reasonable course load this semester to ensure maximum GPA improvement through high grades</a:t>
            </a:r>
          </a:p>
          <a:p>
            <a:pPr marL="800100" lvl="1" indent="-342900">
              <a:buFont typeface="Arial" panose="020B0604020202020204" pitchFamily="34" charset="0"/>
              <a:buChar char="•"/>
            </a:pPr>
            <a:r>
              <a:rPr lang="en-US" dirty="0">
                <a:solidFill>
                  <a:srgbClr val="000000"/>
                </a:solidFill>
              </a:rPr>
              <a:t>Use academic support services (tutoring, workshops, help rooms, study sessions, office hours)</a:t>
            </a:r>
          </a:p>
          <a:p>
            <a:pPr>
              <a:buFont typeface="Arial" pitchFamily="34" charset="0"/>
              <a:buChar char="•"/>
            </a:pPr>
            <a:endParaRPr lang="en-US" sz="800" dirty="0">
              <a:solidFill>
                <a:srgbClr val="000000"/>
              </a:solidFill>
            </a:endParaRPr>
          </a:p>
          <a:p>
            <a:pPr>
              <a:buFont typeface="Arial" pitchFamily="34" charset="0"/>
              <a:buChar char="•"/>
            </a:pPr>
            <a:r>
              <a:rPr lang="en-US" sz="1500" dirty="0">
                <a:solidFill>
                  <a:srgbClr val="000000"/>
                </a:solidFill>
              </a:rPr>
              <a:t>Strengthen your non-academic factors</a:t>
            </a:r>
          </a:p>
          <a:p>
            <a:pPr marL="800100" lvl="1" indent="-342900">
              <a:buFont typeface="Arial" panose="020B0604020202020204" pitchFamily="34" charset="0"/>
              <a:buChar char="•"/>
            </a:pPr>
            <a:r>
              <a:rPr lang="en-US" dirty="0">
                <a:solidFill>
                  <a:srgbClr val="000000"/>
                </a:solidFill>
              </a:rPr>
              <a:t>Use the resources outlined in this presentation</a:t>
            </a:r>
          </a:p>
          <a:p>
            <a:pPr marL="800100" lvl="1" indent="-342900">
              <a:buFont typeface="Arial" panose="020B0604020202020204" pitchFamily="34" charset="0"/>
              <a:buChar char="•"/>
            </a:pPr>
            <a:r>
              <a:rPr lang="en-US" dirty="0">
                <a:solidFill>
                  <a:srgbClr val="000000"/>
                </a:solidFill>
              </a:rPr>
              <a:t>Proofread, proofread, proofread</a:t>
            </a:r>
          </a:p>
          <a:p>
            <a:pPr>
              <a:buFont typeface="Arial" pitchFamily="34" charset="0"/>
              <a:buChar char="•"/>
            </a:pPr>
            <a:endParaRPr lang="en-US" sz="800" dirty="0">
              <a:solidFill>
                <a:srgbClr val="000000"/>
              </a:solidFill>
            </a:endParaRPr>
          </a:p>
          <a:p>
            <a:pPr>
              <a:buFont typeface="Arial" pitchFamily="34" charset="0"/>
              <a:buChar char="•"/>
            </a:pPr>
            <a:r>
              <a:rPr lang="en-US" sz="1500" dirty="0">
                <a:solidFill>
                  <a:srgbClr val="000000"/>
                </a:solidFill>
              </a:rPr>
              <a:t>Remember that this is a different admission cycle, so non-academic factor ratings, average GPAs and admission point cut-offs will be different</a:t>
            </a:r>
          </a:p>
          <a:p>
            <a:pPr>
              <a:buFont typeface="Arial" pitchFamily="34" charset="0"/>
              <a:buChar char="•"/>
            </a:pPr>
            <a:endParaRPr lang="en-US" sz="800" dirty="0">
              <a:solidFill>
                <a:srgbClr val="000000"/>
              </a:solidFill>
            </a:endParaRPr>
          </a:p>
          <a:p>
            <a:pPr>
              <a:buFont typeface="Arial" pitchFamily="34" charset="0"/>
              <a:buChar char="•"/>
            </a:pPr>
            <a:r>
              <a:rPr lang="en-US" sz="1500" b="1" dirty="0">
                <a:solidFill>
                  <a:srgbClr val="000000"/>
                </a:solidFill>
              </a:rPr>
              <a:t>Do not expect the same score on the non-academic factors from one semester to the next. </a:t>
            </a:r>
            <a:r>
              <a:rPr lang="en-US" sz="1500" dirty="0">
                <a:solidFill>
                  <a:srgbClr val="000000"/>
                </a:solidFill>
              </a:rPr>
              <a:t>The Broad College continues to refine the scoring process, and submissions are read competitively across the applicant pool. A small score difference, even for the same submission, is not unexpected.</a:t>
            </a:r>
          </a:p>
          <a:p>
            <a:pPr>
              <a:buFont typeface="Arial" pitchFamily="34" charset="0"/>
              <a:buChar char="•"/>
            </a:pPr>
            <a:endParaRPr lang="en-US" sz="800" dirty="0">
              <a:solidFill>
                <a:srgbClr val="000000"/>
              </a:solidFill>
            </a:endParaRPr>
          </a:p>
          <a:p>
            <a:pPr>
              <a:buFont typeface="Arial" pitchFamily="34" charset="0"/>
              <a:buChar char="•"/>
            </a:pPr>
            <a:r>
              <a:rPr lang="en-US" sz="1500" dirty="0">
                <a:solidFill>
                  <a:srgbClr val="000000"/>
                </a:solidFill>
              </a:rPr>
              <a:t>You must enter a new Experiential Profile &amp; Case Study THIS SEMESTER – responses from previous semesters are not saved, and scores from previous semesters will not be used.</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0519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00979-8555-7D33-73F2-727554A62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63602-B88B-570C-206E-69894C447B37}"/>
              </a:ext>
            </a:extLst>
          </p:cNvPr>
          <p:cNvSpPr>
            <a:spLocks noGrp="1"/>
          </p:cNvSpPr>
          <p:nvPr>
            <p:ph type="title"/>
          </p:nvPr>
        </p:nvSpPr>
        <p:spPr>
          <a:xfrm>
            <a:off x="1285875" y="708336"/>
            <a:ext cx="7266216" cy="921735"/>
          </a:xfrm>
        </p:spPr>
        <p:txBody>
          <a:bodyPr/>
          <a:lstStyle/>
          <a:p>
            <a:r>
              <a:rPr lang="en-US" dirty="0"/>
              <a:t>Broad Admission Myths &amp; Misconceptions</a:t>
            </a:r>
          </a:p>
        </p:txBody>
      </p:sp>
      <p:sp>
        <p:nvSpPr>
          <p:cNvPr id="3" name="Content Placeholder 2">
            <a:extLst>
              <a:ext uri="{FF2B5EF4-FFF2-40B4-BE49-F238E27FC236}">
                <a16:creationId xmlns:a16="http://schemas.microsoft.com/office/drawing/2014/main" id="{D2BA5F02-8547-BF9B-208E-6DEF05D08073}"/>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F89F555B-3C1C-C33B-0CCE-526FEE91B494}"/>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966954BA-6B9C-2175-652E-E6B825083B71}"/>
              </a:ext>
            </a:extLst>
          </p:cNvPr>
          <p:cNvSpPr txBox="1">
            <a:spLocks/>
          </p:cNvSpPr>
          <p:nvPr/>
        </p:nvSpPr>
        <p:spPr>
          <a:xfrm>
            <a:off x="1285875" y="1600200"/>
            <a:ext cx="7543800" cy="4709978"/>
          </a:xfrm>
          <a:prstGeom prst="rect">
            <a:avLst/>
          </a:prstGeom>
        </p:spPr>
        <p:txBody>
          <a:bodyPr vert="horz" lIns="91440" tIns="45720" rIns="91440" bIns="45720" rtlCol="0">
            <a:normAutofit fontScale="850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Arial" panose="020B0604020202020204" pitchFamily="34" charset="0"/>
              <a:buChar char="•"/>
            </a:pPr>
            <a:r>
              <a:rPr lang="en-US" sz="1500" b="1" dirty="0">
                <a:solidFill>
                  <a:srgbClr val="000000"/>
                </a:solidFill>
              </a:rPr>
              <a:t>You get extra points for attending an </a:t>
            </a:r>
            <a:r>
              <a:rPr lang="en-US" sz="1500" b="1" dirty="0" err="1">
                <a:solidFill>
                  <a:srgbClr val="000000"/>
                </a:solidFill>
              </a:rPr>
              <a:t>infosession</a:t>
            </a:r>
            <a:r>
              <a:rPr lang="en-US" sz="1500" b="1" dirty="0">
                <a:solidFill>
                  <a:srgbClr val="000000"/>
                </a:solidFill>
              </a:rPr>
              <a:t>, drop-in advising, etc.</a:t>
            </a:r>
          </a:p>
          <a:p>
            <a:pPr lvl="1">
              <a:lnSpc>
                <a:spcPct val="110000"/>
              </a:lnSpc>
              <a:buFont typeface="Arial" panose="020B0604020202020204" pitchFamily="34" charset="0"/>
              <a:buChar char="•"/>
            </a:pPr>
            <a:r>
              <a:rPr lang="en-US" dirty="0">
                <a:solidFill>
                  <a:srgbClr val="000000"/>
                </a:solidFill>
              </a:rPr>
              <a:t>While we track attendance at such events, it is for planning purposes, and to document your attendance so we are aware of your level of exposure to the admission process. No points are associated – but it is in your best interest to be as informed as possible.</a:t>
            </a:r>
          </a:p>
          <a:p>
            <a:pPr marL="457200" lvl="1" indent="0">
              <a:lnSpc>
                <a:spcPct val="110000"/>
              </a:lnSpc>
              <a:buNone/>
            </a:pPr>
            <a:endParaRPr lang="en-US" sz="800" dirty="0">
              <a:solidFill>
                <a:srgbClr val="000000"/>
              </a:solidFill>
            </a:endParaRPr>
          </a:p>
          <a:p>
            <a:pPr>
              <a:lnSpc>
                <a:spcPct val="110000"/>
              </a:lnSpc>
              <a:buFont typeface="Arial" panose="020B0604020202020204" pitchFamily="34" charset="0"/>
              <a:buChar char="•"/>
            </a:pPr>
            <a:r>
              <a:rPr lang="en-US" sz="1500" b="1" dirty="0">
                <a:solidFill>
                  <a:srgbClr val="000000"/>
                </a:solidFill>
              </a:rPr>
              <a:t>You can’t apply if you have more than 56 credits/have already applied once, twice, etc.</a:t>
            </a:r>
          </a:p>
          <a:p>
            <a:pPr lvl="1">
              <a:lnSpc>
                <a:spcPct val="110000"/>
              </a:lnSpc>
              <a:buFont typeface="Arial" panose="020B0604020202020204" pitchFamily="34" charset="0"/>
              <a:buChar char="•"/>
            </a:pPr>
            <a:r>
              <a:rPr lang="en-US" dirty="0">
                <a:solidFill>
                  <a:srgbClr val="000000"/>
                </a:solidFill>
              </a:rPr>
              <a:t>The Broad College does not limit access to the application based on credit total (once you meet the minimum application requirements), current major, or number of previous applications.</a:t>
            </a:r>
          </a:p>
          <a:p>
            <a:pPr marL="457200" lvl="1" indent="0">
              <a:lnSpc>
                <a:spcPct val="110000"/>
              </a:lnSpc>
              <a:buNone/>
            </a:pPr>
            <a:endParaRPr lang="en-US" sz="800" dirty="0">
              <a:solidFill>
                <a:srgbClr val="000000"/>
              </a:solidFill>
            </a:endParaRPr>
          </a:p>
          <a:p>
            <a:pPr>
              <a:lnSpc>
                <a:spcPct val="110000"/>
              </a:lnSpc>
              <a:buFont typeface="Arial" panose="020B0604020202020204" pitchFamily="34" charset="0"/>
              <a:buChar char="•"/>
            </a:pPr>
            <a:r>
              <a:rPr lang="en-US" sz="1500" b="1" dirty="0">
                <a:solidFill>
                  <a:srgbClr val="000000"/>
                </a:solidFill>
              </a:rPr>
              <a:t>It’s easier to get admitted in _____ semester.</a:t>
            </a:r>
          </a:p>
          <a:p>
            <a:pPr lvl="1">
              <a:lnSpc>
                <a:spcPct val="110000"/>
              </a:lnSpc>
              <a:buFont typeface="Arial" panose="020B0604020202020204" pitchFamily="34" charset="0"/>
              <a:buChar char="•"/>
            </a:pPr>
            <a:r>
              <a:rPr lang="en-US" dirty="0">
                <a:solidFill>
                  <a:srgbClr val="000000"/>
                </a:solidFill>
              </a:rPr>
              <a:t>Both fall and spring semester applicant pools are very large and very competitive.</a:t>
            </a:r>
          </a:p>
          <a:p>
            <a:pPr marL="457200" lvl="1" indent="0">
              <a:lnSpc>
                <a:spcPct val="110000"/>
              </a:lnSpc>
              <a:buNone/>
            </a:pPr>
            <a:endParaRPr lang="en-US" sz="800" dirty="0">
              <a:solidFill>
                <a:srgbClr val="000000"/>
              </a:solidFill>
            </a:endParaRPr>
          </a:p>
          <a:p>
            <a:pPr>
              <a:lnSpc>
                <a:spcPct val="110000"/>
              </a:lnSpc>
              <a:buFont typeface="Arial" panose="020B0604020202020204" pitchFamily="34" charset="0"/>
              <a:buChar char="•"/>
            </a:pPr>
            <a:r>
              <a:rPr lang="en-US" sz="1500" b="1" dirty="0">
                <a:solidFill>
                  <a:srgbClr val="000000"/>
                </a:solidFill>
              </a:rPr>
              <a:t>Only ___% of applicants are admitted.</a:t>
            </a:r>
          </a:p>
          <a:p>
            <a:pPr lvl="1">
              <a:lnSpc>
                <a:spcPct val="110000"/>
              </a:lnSpc>
              <a:buFont typeface="Arial" panose="020B0604020202020204" pitchFamily="34" charset="0"/>
              <a:buChar char="•"/>
            </a:pPr>
            <a:r>
              <a:rPr lang="en-US" dirty="0">
                <a:solidFill>
                  <a:srgbClr val="000000"/>
                </a:solidFill>
              </a:rPr>
              <a:t>The admit percentage varies each semester, dependent on the size of the applicant pool and the number of available seats. </a:t>
            </a:r>
          </a:p>
          <a:p>
            <a:pPr marL="800100" lvl="1" indent="-342900">
              <a:lnSpc>
                <a:spcPct val="110000"/>
              </a:lnSpc>
              <a:buFont typeface="Arial" panose="020B0604020202020204" pitchFamily="34" charset="0"/>
              <a:buChar char="•"/>
            </a:pPr>
            <a:endParaRPr lang="en-US" sz="800" dirty="0">
              <a:solidFill>
                <a:srgbClr val="000000"/>
              </a:solidFill>
            </a:endParaRPr>
          </a:p>
          <a:p>
            <a:pPr marL="0" indent="0">
              <a:lnSpc>
                <a:spcPct val="110000"/>
              </a:lnSpc>
              <a:buNone/>
            </a:pPr>
            <a:r>
              <a:rPr lang="en-US" sz="1500" i="1" dirty="0">
                <a:solidFill>
                  <a:srgbClr val="000000"/>
                </a:solidFill>
              </a:rPr>
              <a:t>Seek information from Broad College sources (website, UAS academic advisors) regarding the admissions process. Changes to academic criteria, questions, scoring, and procedures occur periodically; Broad staff outside UAS and older students may not be aware of such updates and so may be unknowingly giving you incorrect advice. </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9818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87A3-E4FA-282C-EEBA-8579E0653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1E9C7-0F61-D432-CD47-68ED73632B91}"/>
              </a:ext>
            </a:extLst>
          </p:cNvPr>
          <p:cNvSpPr>
            <a:spLocks noGrp="1"/>
          </p:cNvSpPr>
          <p:nvPr>
            <p:ph type="title"/>
          </p:nvPr>
        </p:nvSpPr>
        <p:spPr>
          <a:xfrm>
            <a:off x="1285875" y="708336"/>
            <a:ext cx="7266216" cy="921735"/>
          </a:xfrm>
        </p:spPr>
        <p:txBody>
          <a:bodyPr/>
          <a:lstStyle/>
          <a:p>
            <a:r>
              <a:rPr lang="en-US" dirty="0"/>
              <a:t>Future Schedule Planning</a:t>
            </a:r>
          </a:p>
        </p:txBody>
      </p:sp>
      <p:sp>
        <p:nvSpPr>
          <p:cNvPr id="3" name="Content Placeholder 2">
            <a:extLst>
              <a:ext uri="{FF2B5EF4-FFF2-40B4-BE49-F238E27FC236}">
                <a16:creationId xmlns:a16="http://schemas.microsoft.com/office/drawing/2014/main" id="{C0B4ED77-4CAF-FDE3-BF1E-0927EB7D14A2}"/>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FE6CAC57-E0A6-9CDD-5713-5148E92EE63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4DE5323E-98B4-1097-C0C4-058D8CE64C00}"/>
              </a:ext>
            </a:extLst>
          </p:cNvPr>
          <p:cNvSpPr txBox="1">
            <a:spLocks/>
          </p:cNvSpPr>
          <p:nvPr/>
        </p:nvSpPr>
        <p:spPr>
          <a:xfrm>
            <a:off x="1285875" y="1480340"/>
            <a:ext cx="7543800" cy="4731749"/>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000000"/>
                </a:solidFill>
              </a:rPr>
              <a:t>Class Schedule Planning Session (March 18)</a:t>
            </a:r>
          </a:p>
          <a:p>
            <a:pPr marL="800100" lvl="1" indent="-342900">
              <a:buFont typeface="Arial" pitchFamily="34" charset="0"/>
              <a:buChar char="•"/>
            </a:pPr>
            <a:r>
              <a:rPr lang="en-US" dirty="0">
                <a:solidFill>
                  <a:srgbClr val="000000"/>
                </a:solidFill>
              </a:rPr>
              <a:t>Overview of Business Core and general graduation requirements</a:t>
            </a:r>
          </a:p>
          <a:p>
            <a:pPr marL="800100" lvl="1" indent="-342900">
              <a:buFont typeface="Arial" pitchFamily="34" charset="0"/>
              <a:buChar char="•"/>
            </a:pPr>
            <a:r>
              <a:rPr lang="en-US" dirty="0">
                <a:solidFill>
                  <a:srgbClr val="000000"/>
                </a:solidFill>
              </a:rPr>
              <a:t>Opportunity to request personalized Fall 2026 course plan</a:t>
            </a:r>
          </a:p>
          <a:p>
            <a:pPr lvl="1"/>
            <a:endParaRPr lang="en-US" sz="800" dirty="0">
              <a:solidFill>
                <a:srgbClr val="000000"/>
              </a:solidFill>
            </a:endParaRPr>
          </a:p>
          <a:p>
            <a:pPr marL="342900" indent="-342900">
              <a:buFont typeface="Arial" panose="020B0604020202020204" pitchFamily="34" charset="0"/>
              <a:buChar char="•"/>
            </a:pPr>
            <a:r>
              <a:rPr lang="en-US" dirty="0">
                <a:solidFill>
                  <a:srgbClr val="000000"/>
                </a:solidFill>
              </a:rPr>
              <a:t>When can I enroll in Broad-restricted courses?</a:t>
            </a:r>
          </a:p>
          <a:p>
            <a:pPr marL="800100" lvl="1" indent="-342900">
              <a:buFont typeface="Arial" pitchFamily="34" charset="0"/>
              <a:buChar char="•"/>
            </a:pPr>
            <a:r>
              <a:rPr lang="en-US" dirty="0">
                <a:solidFill>
                  <a:srgbClr val="000000"/>
                </a:solidFill>
              </a:rPr>
              <a:t>As soon as you get the admission decision message (May 15 after 5pm)</a:t>
            </a:r>
          </a:p>
          <a:p>
            <a:pPr lvl="1"/>
            <a:endParaRPr lang="en-US" sz="800" dirty="0">
              <a:solidFill>
                <a:srgbClr val="000000"/>
              </a:solidFill>
            </a:endParaRPr>
          </a:p>
          <a:p>
            <a:pPr marL="342900" indent="-342900">
              <a:buFont typeface="Arial" panose="020B0604020202020204" pitchFamily="34" charset="0"/>
              <a:buChar char="•"/>
            </a:pPr>
            <a:r>
              <a:rPr lang="en-US" dirty="0">
                <a:solidFill>
                  <a:srgbClr val="000000"/>
                </a:solidFill>
              </a:rPr>
              <a:t>What do I enroll in </a:t>
            </a:r>
            <a:r>
              <a:rPr lang="en-US" b="1" dirty="0">
                <a:solidFill>
                  <a:srgbClr val="000000"/>
                </a:solidFill>
              </a:rPr>
              <a:t>when my enrollment appointment opens </a:t>
            </a:r>
            <a:r>
              <a:rPr lang="en-US" dirty="0">
                <a:solidFill>
                  <a:srgbClr val="000000"/>
                </a:solidFill>
              </a:rPr>
              <a:t>(before the admission decision)?</a:t>
            </a:r>
          </a:p>
          <a:p>
            <a:pPr marL="800100" lvl="1" indent="-342900">
              <a:buFont typeface="Arial" pitchFamily="34" charset="0"/>
              <a:buChar char="•"/>
            </a:pPr>
            <a:r>
              <a:rPr lang="en-US" dirty="0">
                <a:solidFill>
                  <a:srgbClr val="000000"/>
                </a:solidFill>
              </a:rPr>
              <a:t>Enroll in courses you will take if you are not admitted to Broad</a:t>
            </a:r>
          </a:p>
          <a:p>
            <a:pPr marL="800100" lvl="1" indent="-342900">
              <a:buFont typeface="Arial" pitchFamily="34" charset="0"/>
              <a:buChar char="•"/>
            </a:pPr>
            <a:r>
              <a:rPr lang="en-US" dirty="0">
                <a:solidFill>
                  <a:srgbClr val="000000"/>
                </a:solidFill>
              </a:rPr>
              <a:t>Explore majors outside Broad, meet with a University Advisor or advisors in specific majors (</a:t>
            </a:r>
            <a:r>
              <a:rPr lang="en-US" dirty="0">
                <a:solidFill>
                  <a:srgbClr val="000000"/>
                </a:solidFill>
                <a:hlinkClick r:id="rId2">
                  <a:extLst>
                    <a:ext uri="{A12FA001-AC4F-418D-AE19-62706E023703}">
                      <ahyp:hlinkClr xmlns:ahyp="http://schemas.microsoft.com/office/drawing/2018/hyperlinkcolor" val="tx"/>
                    </a:ext>
                  </a:extLst>
                </a:hlinkClick>
              </a:rPr>
              <a:t>advising.msu.edu/advising-by-college</a:t>
            </a:r>
            <a:r>
              <a:rPr lang="en-US" dirty="0">
                <a:solidFill>
                  <a:srgbClr val="000000"/>
                </a:solidFill>
              </a:rPr>
              <a:t>) </a:t>
            </a:r>
          </a:p>
          <a:p>
            <a:pPr marL="800100" lvl="1" indent="-342900">
              <a:buFont typeface="Arial" pitchFamily="34" charset="0"/>
              <a:buChar char="•"/>
            </a:pPr>
            <a:r>
              <a:rPr lang="en-US" dirty="0">
                <a:solidFill>
                  <a:srgbClr val="000000"/>
                </a:solidFill>
              </a:rPr>
              <a:t>DO NOT WAIT FOR THE ADMISSION DECISION TO ENROLL! It is easier to change your schedule to Broad courses than to start from scratch if you are not admitted.</a:t>
            </a:r>
          </a:p>
          <a:p>
            <a:pPr marL="800100" lvl="1" indent="-342900">
              <a:buFont typeface="Arial" pitchFamily="34" charset="0"/>
              <a:buChar char="•"/>
            </a:pPr>
            <a:r>
              <a:rPr lang="en-US" dirty="0">
                <a:solidFill>
                  <a:srgbClr val="000000"/>
                </a:solidFill>
              </a:rPr>
              <a:t>Honors College students may enroll in Broad-restricted courses during the enrollment period, but will be dropped from most Broad-restricted courses if not admitted on May 15</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6790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9068-CEDE-1F43-13DD-59B961F71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71C0A-DA42-E4D1-9779-DFF8A7EBDE44}"/>
              </a:ext>
            </a:extLst>
          </p:cNvPr>
          <p:cNvSpPr>
            <a:spLocks noGrp="1"/>
          </p:cNvSpPr>
          <p:nvPr>
            <p:ph type="title"/>
          </p:nvPr>
        </p:nvSpPr>
        <p:spPr>
          <a:xfrm>
            <a:off x="1285875" y="708336"/>
            <a:ext cx="7266216" cy="921735"/>
          </a:xfrm>
        </p:spPr>
        <p:txBody>
          <a:bodyPr/>
          <a:lstStyle/>
          <a:p>
            <a:r>
              <a:rPr lang="en-US" dirty="0"/>
              <a:t>I’m Admitted…What’s Next?</a:t>
            </a:r>
          </a:p>
        </p:txBody>
      </p:sp>
      <p:sp>
        <p:nvSpPr>
          <p:cNvPr id="3" name="Content Placeholder 2">
            <a:extLst>
              <a:ext uri="{FF2B5EF4-FFF2-40B4-BE49-F238E27FC236}">
                <a16:creationId xmlns:a16="http://schemas.microsoft.com/office/drawing/2014/main" id="{FEEC0FEB-64DE-6BBE-B511-0A7BEF12073C}"/>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860BF729-9CB3-736B-F4F5-18BEEF1FE517}"/>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8F33B0EB-27F4-C151-3331-D19AFA34D363}"/>
              </a:ext>
            </a:extLst>
          </p:cNvPr>
          <p:cNvSpPr txBox="1">
            <a:spLocks/>
          </p:cNvSpPr>
          <p:nvPr/>
        </p:nvSpPr>
        <p:spPr>
          <a:xfrm>
            <a:off x="1285875" y="1600200"/>
            <a:ext cx="7543800" cy="48006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2598" marR="0" lvl="0" indent="-212598"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sz="1500" b="1" dirty="0">
                <a:solidFill>
                  <a:srgbClr val="000000"/>
                </a:solidFill>
                <a:latin typeface="Arial" panose="020B0604020202020204"/>
              </a:rPr>
              <a:t>Stay on track for graduation – enroll in required Broad courses for Fall</a:t>
            </a:r>
            <a:endParaRPr kumimoji="0" lang="en-US" sz="1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t>ACC 201 or 202, BUS 100, BUS 200, ITM 208, MKT 317</a:t>
            </a: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t>Attend Clas</a:t>
            </a:r>
            <a:r>
              <a:rPr lang="en-US" dirty="0">
                <a:solidFill>
                  <a:srgbClr val="000000"/>
                </a:solidFill>
                <a:latin typeface="Arial" panose="020B0604020202020204"/>
              </a:rPr>
              <a:t>s Schedule Planning session in March for more details</a:t>
            </a: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200" marR="0" lvl="1" indent="0" algn="l" defTabSz="685800" rtl="0" eaLnBrk="1" fontAlgn="auto" latinLnBrk="0" hangingPunct="1">
              <a:lnSpc>
                <a:spcPct val="110000"/>
              </a:lnSpc>
              <a:spcBef>
                <a:spcPts val="600"/>
              </a:spcBef>
              <a:spcAft>
                <a:spcPts val="0"/>
              </a:spcAft>
              <a:buClrTx/>
              <a:buSzPct val="90000"/>
              <a:buFont typeface=".Lucida Grande UI Regular"/>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12598" marR="0" lvl="0" indent="-212598"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sz="1500" b="1" dirty="0">
                <a:solidFill>
                  <a:srgbClr val="000000"/>
                </a:solidFill>
                <a:latin typeface="Arial" panose="020B0604020202020204"/>
              </a:rPr>
              <a:t>Get to know Broad – attend </a:t>
            </a:r>
            <a:r>
              <a:rPr kumimoji="0" lang="en-US" sz="1500" b="1" i="0" u="none" strike="noStrike" kern="1200" cap="none" spc="0" normalizeH="0" baseline="0" noProof="0" dirty="0">
                <a:ln>
                  <a:noFill/>
                </a:ln>
                <a:solidFill>
                  <a:srgbClr val="000000"/>
                </a:solidFill>
                <a:effectLst/>
                <a:uLnTx/>
                <a:uFillTx/>
                <a:latin typeface="Arial" panose="020B0604020202020204"/>
                <a:ea typeface="+mn-ea"/>
                <a:cs typeface="+mn-cs"/>
              </a:rPr>
              <a:t>Broad Academic Orientation</a:t>
            </a: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dirty="0">
                <a:solidFill>
                  <a:srgbClr val="000000"/>
                </a:solidFill>
                <a:latin typeface="Arial" panose="020B0604020202020204"/>
              </a:rPr>
              <a:t>2-hour session, multiple options</a:t>
            </a: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dirty="0">
                <a:solidFill>
                  <a:srgbClr val="000000"/>
                </a:solidFill>
                <a:latin typeface="Arial" panose="020B0604020202020204"/>
              </a:rPr>
              <a:t>Registration link in admission letter</a:t>
            </a: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dirty="0">
                <a:solidFill>
                  <a:srgbClr val="000000"/>
                </a:solidFill>
                <a:latin typeface="Arial" panose="020B0604020202020204"/>
              </a:rPr>
              <a:t>Learn about Broad graduation requirements, fixed curriculum pathway, opportunities &amp; resources</a:t>
            </a:r>
          </a:p>
          <a:p>
            <a:pPr marL="457200" marR="0" lvl="1" indent="0" algn="l" defTabSz="685800" rtl="0" eaLnBrk="1" fontAlgn="auto" latinLnBrk="0" hangingPunct="1">
              <a:lnSpc>
                <a:spcPct val="110000"/>
              </a:lnSpc>
              <a:spcBef>
                <a:spcPts val="600"/>
              </a:spcBef>
              <a:spcAft>
                <a:spcPts val="0"/>
              </a:spcAft>
              <a:buClrTx/>
              <a:buSzPct val="90000"/>
              <a:buFont typeface=".Lucida Grande UI Regular"/>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12598" marR="0" lvl="0" indent="-212598"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Arial" panose="020B0604020202020204"/>
                <a:ea typeface="+mn-ea"/>
                <a:cs typeface="+mn-cs"/>
              </a:rPr>
              <a:t>What if I don’t?</a:t>
            </a: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t>Enrollment in required courses and orientation attendance will be tracked</a:t>
            </a: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dirty="0">
                <a:solidFill>
                  <a:srgbClr val="000000"/>
                </a:solidFill>
                <a:latin typeface="Arial" panose="020B0604020202020204"/>
              </a:rPr>
              <a:t>Holds will be applied (prevents adding/dropping/swapping)</a:t>
            </a: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89335" marR="0" lvl="1" indent="-210741" algn="l" defTabSz="685800" rtl="0" eaLnBrk="1" fontAlgn="auto" latinLnBrk="0" hangingPunct="1">
              <a:lnSpc>
                <a:spcPct val="110000"/>
              </a:lnSpc>
              <a:spcBef>
                <a:spcPts val="600"/>
              </a:spcBef>
              <a:spcAft>
                <a:spcPts val="0"/>
              </a:spcAft>
              <a:buClrTx/>
              <a:buSzPct val="90000"/>
              <a:buFont typeface="Arial" panose="020B0604020202020204" pitchFamily="34" charset="0"/>
              <a:buChar char="•"/>
              <a:tabLst/>
              <a:defRPr/>
            </a:pPr>
            <a:r>
              <a:rPr lang="en-US" dirty="0">
                <a:solidFill>
                  <a:srgbClr val="000000"/>
                </a:solidFill>
                <a:latin typeface="Arial" panose="020B0604020202020204"/>
              </a:rPr>
              <a:t>If you decide you don’t want to pursue a Broad degree, contact </a:t>
            </a:r>
            <a:r>
              <a:rPr lang="en-US" dirty="0">
                <a:solidFill>
                  <a:srgbClr val="000000"/>
                </a:solidFill>
                <a:latin typeface="Arial" panose="020B0604020202020204"/>
                <a:hlinkClick r:id="rId2"/>
              </a:rPr>
              <a:t>admissions@broad.msu.edu</a:t>
            </a:r>
            <a:r>
              <a:rPr lang="en-US" dirty="0">
                <a:solidFill>
                  <a:srgbClr val="000000"/>
                </a:solidFill>
                <a:latin typeface="Arial" panose="020B0604020202020204"/>
              </a:rPr>
              <a:t> to cancel your application before admission decisions go out</a:t>
            </a: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200" marR="0" lvl="1" indent="0" algn="l" defTabSz="685800" rtl="0" eaLnBrk="1" fontAlgn="auto" latinLnBrk="0" hangingPunct="1">
              <a:lnSpc>
                <a:spcPct val="110000"/>
              </a:lnSpc>
              <a:spcBef>
                <a:spcPts val="600"/>
              </a:spcBef>
              <a:spcAft>
                <a:spcPts val="0"/>
              </a:spcAft>
              <a:buClrTx/>
              <a:buSzPct val="90000"/>
              <a:buFont typeface=".Lucida Grande UI Regular"/>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751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7998-06B7-4C0A-D732-54172985F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941AC-03A4-E951-6C13-C76FA951B91C}"/>
              </a:ext>
            </a:extLst>
          </p:cNvPr>
          <p:cNvSpPr>
            <a:spLocks noGrp="1"/>
          </p:cNvSpPr>
          <p:nvPr>
            <p:ph type="title"/>
          </p:nvPr>
        </p:nvSpPr>
        <p:spPr>
          <a:xfrm>
            <a:off x="1285875" y="708336"/>
            <a:ext cx="7266216" cy="921735"/>
          </a:xfrm>
        </p:spPr>
        <p:txBody>
          <a:bodyPr/>
          <a:lstStyle/>
          <a:p>
            <a:r>
              <a:rPr lang="en-US" dirty="0"/>
              <a:t>Questions?</a:t>
            </a:r>
          </a:p>
        </p:txBody>
      </p:sp>
      <p:sp>
        <p:nvSpPr>
          <p:cNvPr id="3" name="Content Placeholder 2">
            <a:extLst>
              <a:ext uri="{FF2B5EF4-FFF2-40B4-BE49-F238E27FC236}">
                <a16:creationId xmlns:a16="http://schemas.microsoft.com/office/drawing/2014/main" id="{DBE0CB6C-FD0B-557A-CEB1-ECE7224AFB23}"/>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4DDCF66B-E8C3-340D-F4F5-FD99634BDBB8}"/>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
        <p:nvSpPr>
          <p:cNvPr id="6" name="Content Placeholder 2">
            <a:extLst>
              <a:ext uri="{FF2B5EF4-FFF2-40B4-BE49-F238E27FC236}">
                <a16:creationId xmlns:a16="http://schemas.microsoft.com/office/drawing/2014/main" id="{5CB3ABB7-2EFB-AA86-1A82-84914FB8A546}"/>
              </a:ext>
            </a:extLst>
          </p:cNvPr>
          <p:cNvSpPr txBox="1">
            <a:spLocks/>
          </p:cNvSpPr>
          <p:nvPr/>
        </p:nvSpPr>
        <p:spPr>
          <a:xfrm>
            <a:off x="1285875" y="1600200"/>
            <a:ext cx="7543800" cy="4709978"/>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US" dirty="0"/>
              <a:t>Read the FAQ sections</a:t>
            </a:r>
            <a:br>
              <a:rPr lang="en-US" dirty="0"/>
            </a:br>
            <a:r>
              <a:rPr lang="en-US" dirty="0">
                <a:solidFill>
                  <a:schemeClr val="bg2"/>
                </a:solidFill>
              </a:rPr>
              <a:t>broad.msu.edu/undergraduate/admissions/standard/</a:t>
            </a:r>
          </a:p>
          <a:p>
            <a:pPr>
              <a:buFont typeface="Arial" panose="020B0604020202020204" pitchFamily="34" charset="0"/>
              <a:buChar char="•"/>
            </a:pPr>
            <a:endParaRPr lang="en-US" dirty="0"/>
          </a:p>
          <a:p>
            <a:pPr>
              <a:buFont typeface="Arial" panose="020B0604020202020204" pitchFamily="34" charset="0"/>
              <a:buChar char="•"/>
            </a:pPr>
            <a:r>
              <a:rPr lang="en-US" dirty="0"/>
              <a:t>Broad College admissions email</a:t>
            </a:r>
            <a:br>
              <a:rPr lang="en-US" dirty="0"/>
            </a:br>
            <a:r>
              <a:rPr lang="en-US" dirty="0">
                <a:solidFill>
                  <a:schemeClr val="bg2"/>
                </a:solidFill>
              </a:rPr>
              <a:t>admissions@broad.msu.edu</a:t>
            </a:r>
          </a:p>
          <a:p>
            <a:pPr lvl="1">
              <a:buFont typeface="Arial" panose="020B0604020202020204" pitchFamily="34" charset="0"/>
              <a:buChar char="•"/>
            </a:pPr>
            <a:r>
              <a:rPr lang="en-US" i="1" dirty="0"/>
              <a:t>All admission-related messages are sent from this address – </a:t>
            </a:r>
            <a:r>
              <a:rPr lang="en-US" b="1" i="1" dirty="0"/>
              <a:t>READ THEM</a:t>
            </a:r>
          </a:p>
          <a:p>
            <a:pPr>
              <a:buFont typeface="Arial" panose="020B0604020202020204" pitchFamily="34" charset="0"/>
              <a:buChar char="•"/>
            </a:pPr>
            <a:endParaRPr lang="en-US" b="1" dirty="0">
              <a:solidFill>
                <a:srgbClr val="00B050"/>
              </a:solidFill>
            </a:endParaRPr>
          </a:p>
          <a:p>
            <a:pPr>
              <a:buFont typeface="Arial" panose="020B0604020202020204" pitchFamily="34" charset="0"/>
              <a:buChar char="•"/>
            </a:pPr>
            <a:r>
              <a:rPr lang="en-US" dirty="0"/>
              <a:t>Broad College advising email</a:t>
            </a:r>
            <a:br>
              <a:rPr lang="en-US" dirty="0"/>
            </a:br>
            <a:r>
              <a:rPr lang="en-US" dirty="0">
                <a:solidFill>
                  <a:schemeClr val="bg2"/>
                </a:solidFill>
              </a:rPr>
              <a:t>undergrad@broad.msu.edu</a:t>
            </a:r>
          </a:p>
          <a:p>
            <a:pPr marL="0" indent="0">
              <a:buNone/>
            </a:pPr>
            <a:endParaRPr lang="en-US" dirty="0">
              <a:solidFill>
                <a:schemeClr val="bg2"/>
              </a:solidFill>
            </a:endParaRP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214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3B30-27F2-B59B-87D6-8F192D1C9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F36A2-5D52-155A-2185-AD0EEA51EFF9}"/>
              </a:ext>
            </a:extLst>
          </p:cNvPr>
          <p:cNvSpPr>
            <a:spLocks noGrp="1"/>
          </p:cNvSpPr>
          <p:nvPr>
            <p:ph type="title"/>
          </p:nvPr>
        </p:nvSpPr>
        <p:spPr>
          <a:xfrm>
            <a:off x="1447800" y="838200"/>
            <a:ext cx="7115175" cy="921735"/>
          </a:xfrm>
        </p:spPr>
        <p:txBody>
          <a:bodyPr/>
          <a:lstStyle/>
          <a:p>
            <a:r>
              <a:rPr lang="en-US" dirty="0"/>
              <a:t>What is Competitive Admission?</a:t>
            </a:r>
          </a:p>
        </p:txBody>
      </p:sp>
      <p:sp>
        <p:nvSpPr>
          <p:cNvPr id="3" name="Content Placeholder 2">
            <a:extLst>
              <a:ext uri="{FF2B5EF4-FFF2-40B4-BE49-F238E27FC236}">
                <a16:creationId xmlns:a16="http://schemas.microsoft.com/office/drawing/2014/main" id="{74A5C202-ABE6-87E7-7E7C-10172D38D32F}"/>
              </a:ext>
            </a:extLst>
          </p:cNvPr>
          <p:cNvSpPr>
            <a:spLocks noGrp="1"/>
          </p:cNvSpPr>
          <p:nvPr>
            <p:ph idx="1"/>
          </p:nvPr>
        </p:nvSpPr>
        <p:spPr>
          <a:xfrm>
            <a:off x="1440093" y="1676400"/>
            <a:ext cx="7115176" cy="4495800"/>
          </a:xfrm>
        </p:spPr>
        <p:txBody>
          <a:bodyPr>
            <a:normAutofit fontScale="92500" lnSpcReduction="20000"/>
          </a:bodyPr>
          <a:lstStyle/>
          <a:p>
            <a:pPr marL="342900" indent="-342900">
              <a:buFont typeface="Arial" panose="020B0604020202020204" pitchFamily="34" charset="0"/>
              <a:buChar char="•"/>
            </a:pPr>
            <a:r>
              <a:rPr lang="en-US" sz="2000" dirty="0">
                <a:solidFill>
                  <a:srgbClr val="000000"/>
                </a:solidFill>
              </a:rPr>
              <a:t>Admission to Broad is competitive, and seats are limited</a:t>
            </a:r>
          </a:p>
          <a:p>
            <a:pPr marL="342900" indent="-342900">
              <a:buFont typeface="Arial" panose="020B0604020202020204" pitchFamily="34" charset="0"/>
              <a:buChar char="•"/>
            </a:pPr>
            <a:r>
              <a:rPr lang="en-US" sz="2000" dirty="0">
                <a:solidFill>
                  <a:srgbClr val="000000"/>
                </a:solidFill>
              </a:rPr>
              <a:t>Competitiveness of admission is determined by the pool of applicants and varies each semester.</a:t>
            </a:r>
          </a:p>
          <a:p>
            <a:pPr marL="342900" indent="-342900">
              <a:buFont typeface="Arial" panose="020B0604020202020204" pitchFamily="34" charset="0"/>
              <a:buChar char="•"/>
            </a:pPr>
            <a:r>
              <a:rPr lang="en-US" sz="2000" dirty="0">
                <a:solidFill>
                  <a:srgbClr val="000000"/>
                </a:solidFill>
              </a:rPr>
              <a:t>Factors impacting competitiveness that are OUTSIDE of your control:</a:t>
            </a:r>
          </a:p>
          <a:p>
            <a:pPr marL="800100" lvl="1" indent="-342900">
              <a:buFont typeface="Arial" panose="020B0604020202020204" pitchFamily="34" charset="0"/>
              <a:buChar char="•"/>
            </a:pPr>
            <a:r>
              <a:rPr lang="en-US" sz="2000" dirty="0">
                <a:solidFill>
                  <a:srgbClr val="000000"/>
                </a:solidFill>
              </a:rPr>
              <a:t>Size of overall applicant pool</a:t>
            </a:r>
          </a:p>
          <a:p>
            <a:pPr marL="800100" lvl="1" indent="-342900">
              <a:buFont typeface="Arial" panose="020B0604020202020204" pitchFamily="34" charset="0"/>
              <a:buChar char="•"/>
            </a:pPr>
            <a:r>
              <a:rPr lang="en-US" sz="2000" dirty="0">
                <a:solidFill>
                  <a:srgbClr val="000000"/>
                </a:solidFill>
              </a:rPr>
              <a:t>Academic competitiveness of overall applicant pool</a:t>
            </a:r>
          </a:p>
          <a:p>
            <a:pPr marL="800100" lvl="1" indent="-342900">
              <a:buFont typeface="Arial" panose="020B0604020202020204" pitchFamily="34" charset="0"/>
              <a:buChar char="•"/>
            </a:pPr>
            <a:r>
              <a:rPr lang="en-US" sz="2000" dirty="0">
                <a:solidFill>
                  <a:srgbClr val="000000"/>
                </a:solidFill>
              </a:rPr>
              <a:t>Number of available seats (determined at the end of each admission period just prior to admission decisions)</a:t>
            </a:r>
          </a:p>
          <a:p>
            <a:pPr marL="800100" lvl="1" indent="-342900">
              <a:buFont typeface="Arial" panose="020B0604020202020204" pitchFamily="34" charset="0"/>
              <a:buChar char="•"/>
            </a:pPr>
            <a:r>
              <a:rPr lang="en-US" sz="2000" dirty="0">
                <a:solidFill>
                  <a:srgbClr val="000000"/>
                </a:solidFill>
              </a:rPr>
              <a:t>Final minimum score required for admission this semester</a:t>
            </a:r>
          </a:p>
          <a:p>
            <a:pPr marL="342900" indent="-342900">
              <a:buFont typeface="Arial" panose="020B0604020202020204" pitchFamily="34" charset="0"/>
              <a:buChar char="•"/>
            </a:pPr>
            <a:r>
              <a:rPr lang="en-US" sz="2000" dirty="0">
                <a:solidFill>
                  <a:srgbClr val="000000"/>
                </a:solidFill>
              </a:rPr>
              <a:t>Factors impacting competitiveness that are WITHIN your control:</a:t>
            </a:r>
          </a:p>
          <a:p>
            <a:pPr marL="800100" lvl="1" indent="-342900">
              <a:buFont typeface="Arial" panose="020B0604020202020204" pitchFamily="34" charset="0"/>
              <a:buChar char="•"/>
            </a:pPr>
            <a:r>
              <a:rPr lang="en-US" sz="2000" dirty="0">
                <a:solidFill>
                  <a:srgbClr val="000000"/>
                </a:solidFill>
              </a:rPr>
              <a:t>Your academic performance/grades</a:t>
            </a:r>
          </a:p>
          <a:p>
            <a:pPr marL="800100" lvl="1" indent="-342900">
              <a:buFont typeface="Arial" panose="020B0604020202020204" pitchFamily="34" charset="0"/>
              <a:buChar char="•"/>
            </a:pPr>
            <a:r>
              <a:rPr lang="en-US" sz="2000" dirty="0">
                <a:solidFill>
                  <a:srgbClr val="000000"/>
                </a:solidFill>
              </a:rPr>
              <a:t>Your use of available resources to learn about and prepare for the non-academic parts of the application</a:t>
            </a:r>
          </a:p>
          <a:p>
            <a:endParaRPr lang="en-US" dirty="0"/>
          </a:p>
          <a:p>
            <a:endParaRPr lang="en-US" dirty="0"/>
          </a:p>
        </p:txBody>
      </p:sp>
      <p:sp>
        <p:nvSpPr>
          <p:cNvPr id="5" name="Date Placeholder 4">
            <a:extLst>
              <a:ext uri="{FF2B5EF4-FFF2-40B4-BE49-F238E27FC236}">
                <a16:creationId xmlns:a16="http://schemas.microsoft.com/office/drawing/2014/main" id="{3B04F946-EE72-3E38-A307-8EC13D1ADD2C}"/>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Tree>
    <p:extLst>
      <p:ext uri="{BB962C8B-B14F-4D97-AF65-F5344CB8AC3E}">
        <p14:creationId xmlns:p14="http://schemas.microsoft.com/office/powerpoint/2010/main" val="31349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C47E-BBBF-636A-D1B5-E85447A1E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B3483-2F27-1AEE-B405-FEF222905990}"/>
              </a:ext>
            </a:extLst>
          </p:cNvPr>
          <p:cNvSpPr>
            <a:spLocks noGrp="1"/>
          </p:cNvSpPr>
          <p:nvPr>
            <p:ph type="title"/>
          </p:nvPr>
        </p:nvSpPr>
        <p:spPr>
          <a:xfrm>
            <a:off x="1447800" y="838200"/>
            <a:ext cx="7115175" cy="921735"/>
          </a:xfrm>
        </p:spPr>
        <p:txBody>
          <a:bodyPr/>
          <a:lstStyle/>
          <a:p>
            <a:r>
              <a:rPr lang="en-US" dirty="0"/>
              <a:t>What is Competitive Admission?</a:t>
            </a:r>
          </a:p>
        </p:txBody>
      </p:sp>
      <p:sp>
        <p:nvSpPr>
          <p:cNvPr id="3" name="Content Placeholder 2">
            <a:extLst>
              <a:ext uri="{FF2B5EF4-FFF2-40B4-BE49-F238E27FC236}">
                <a16:creationId xmlns:a16="http://schemas.microsoft.com/office/drawing/2014/main" id="{C5A3EAFF-44B3-7DB3-9525-02498F8BD7B6}"/>
              </a:ext>
            </a:extLst>
          </p:cNvPr>
          <p:cNvSpPr>
            <a:spLocks noGrp="1"/>
          </p:cNvSpPr>
          <p:nvPr>
            <p:ph idx="1"/>
          </p:nvPr>
        </p:nvSpPr>
        <p:spPr>
          <a:xfrm>
            <a:off x="1440093" y="1676400"/>
            <a:ext cx="7115176" cy="4495800"/>
          </a:xfrm>
        </p:spPr>
        <p:txBody>
          <a:bodyPr>
            <a:normAutofit fontScale="92500" lnSpcReduction="20000"/>
          </a:bodyPr>
          <a:lstStyle/>
          <a:p>
            <a:pPr marL="342900" indent="-342900">
              <a:buFont typeface="Arial" panose="020B0604020202020204" pitchFamily="34" charset="0"/>
              <a:buChar char="•"/>
            </a:pPr>
            <a:r>
              <a:rPr lang="en-US" sz="2000" dirty="0">
                <a:solidFill>
                  <a:srgbClr val="000000"/>
                </a:solidFill>
              </a:rPr>
              <a:t>Maximum point totals for each admission factor:</a:t>
            </a:r>
          </a:p>
          <a:p>
            <a:pPr marL="800100" lvl="1" indent="-342900">
              <a:buFont typeface="Arial" panose="020B0604020202020204" pitchFamily="34" charset="0"/>
              <a:buChar char="•"/>
            </a:pPr>
            <a:r>
              <a:rPr lang="en-US" sz="2000" dirty="0">
                <a:solidFill>
                  <a:srgbClr val="000000"/>
                </a:solidFill>
              </a:rPr>
              <a:t>Cumulative GPA: 60</a:t>
            </a:r>
          </a:p>
          <a:p>
            <a:pPr marL="800100" lvl="1" indent="-342900">
              <a:buFont typeface="Arial" panose="020B0604020202020204" pitchFamily="34" charset="0"/>
              <a:buChar char="•"/>
            </a:pPr>
            <a:r>
              <a:rPr lang="en-US" sz="2000" dirty="0">
                <a:solidFill>
                  <a:srgbClr val="000000"/>
                </a:solidFill>
              </a:rPr>
              <a:t>College </a:t>
            </a:r>
            <a:r>
              <a:rPr lang="en-US" sz="2000" dirty="0" err="1">
                <a:solidFill>
                  <a:srgbClr val="000000"/>
                </a:solidFill>
              </a:rPr>
              <a:t>Precore</a:t>
            </a:r>
            <a:r>
              <a:rPr lang="en-US" sz="2000" dirty="0">
                <a:solidFill>
                  <a:srgbClr val="000000"/>
                </a:solidFill>
              </a:rPr>
              <a:t> (CPC) GPA: 60</a:t>
            </a:r>
          </a:p>
          <a:p>
            <a:pPr marL="800100" lvl="1" indent="-342900">
              <a:buFont typeface="Arial" panose="020B0604020202020204" pitchFamily="34" charset="0"/>
              <a:buChar char="•"/>
            </a:pPr>
            <a:r>
              <a:rPr lang="en-US" sz="2000" dirty="0">
                <a:solidFill>
                  <a:srgbClr val="000000"/>
                </a:solidFill>
              </a:rPr>
              <a:t>Experiential Profile: 30</a:t>
            </a:r>
          </a:p>
          <a:p>
            <a:pPr marL="800100" lvl="1" indent="-342900">
              <a:buFont typeface="Arial" panose="020B0604020202020204" pitchFamily="34" charset="0"/>
              <a:buChar char="•"/>
            </a:pPr>
            <a:r>
              <a:rPr lang="en-US" sz="2000" dirty="0">
                <a:solidFill>
                  <a:srgbClr val="000000"/>
                </a:solidFill>
              </a:rPr>
              <a:t>Case Study: 24</a:t>
            </a:r>
          </a:p>
          <a:p>
            <a:pPr marL="457200" lvl="1" indent="0">
              <a:buNone/>
            </a:pPr>
            <a:r>
              <a:rPr lang="en-US" sz="2000" dirty="0">
                <a:solidFill>
                  <a:srgbClr val="000000"/>
                </a:solidFill>
              </a:rPr>
              <a:t>TOTAL: 174</a:t>
            </a:r>
          </a:p>
          <a:p>
            <a:endParaRPr lang="en-US" sz="1200" dirty="0">
              <a:solidFill>
                <a:srgbClr val="000000"/>
              </a:solidFill>
            </a:endParaRPr>
          </a:p>
          <a:p>
            <a:pPr marL="342900" indent="-342900">
              <a:buFont typeface="Arial" panose="020B0604020202020204" pitchFamily="34" charset="0"/>
              <a:buChar char="•"/>
            </a:pPr>
            <a:r>
              <a:rPr lang="en-US" sz="2000" dirty="0">
                <a:solidFill>
                  <a:srgbClr val="000000"/>
                </a:solidFill>
              </a:rPr>
              <a:t>Past 2 years</a:t>
            </a:r>
          </a:p>
          <a:p>
            <a:pPr marL="800100" lvl="1" indent="-342900">
              <a:buFont typeface="Arial" panose="020B0604020202020204" pitchFamily="34" charset="0"/>
              <a:buChar char="•"/>
            </a:pPr>
            <a:r>
              <a:rPr lang="en-US" sz="2000" dirty="0">
                <a:solidFill>
                  <a:srgbClr val="000000"/>
                </a:solidFill>
              </a:rPr>
              <a:t>Semester admission rate: 34% - 44% </a:t>
            </a:r>
          </a:p>
          <a:p>
            <a:pPr marL="800100" lvl="1" indent="-342900">
              <a:buFont typeface="Arial" panose="020B0604020202020204" pitchFamily="34" charset="0"/>
              <a:buChar char="•"/>
            </a:pPr>
            <a:r>
              <a:rPr lang="en-US" sz="2000" dirty="0">
                <a:solidFill>
                  <a:srgbClr val="000000"/>
                </a:solidFill>
              </a:rPr>
              <a:t>Admitted student average GPAs: 3.8 cumulative, 3.8 CPC</a:t>
            </a:r>
          </a:p>
          <a:p>
            <a:pPr marL="342900" indent="-342900">
              <a:buFont typeface="Arial" panose="020B0604020202020204" pitchFamily="34" charset="0"/>
              <a:buChar char="•"/>
            </a:pPr>
            <a:endParaRPr lang="en-US" sz="1200" dirty="0">
              <a:solidFill>
                <a:srgbClr val="000000"/>
              </a:solidFill>
            </a:endParaRPr>
          </a:p>
          <a:p>
            <a:pPr marL="342900" indent="-342900">
              <a:buFont typeface="Arial" panose="020B0604020202020204" pitchFamily="34" charset="0"/>
              <a:buChar char="•"/>
            </a:pPr>
            <a:r>
              <a:rPr lang="en-US" sz="2000" dirty="0">
                <a:solidFill>
                  <a:srgbClr val="000000"/>
                </a:solidFill>
              </a:rPr>
              <a:t>Fall 2025 minimum score required for admission: 159</a:t>
            </a:r>
          </a:p>
          <a:p>
            <a:pPr marL="800100" lvl="1" indent="-342900">
              <a:buFont typeface="Arial" panose="020B0604020202020204" pitchFamily="34" charset="0"/>
              <a:buChar char="•"/>
            </a:pPr>
            <a:r>
              <a:rPr lang="en-US" sz="2000" dirty="0">
                <a:solidFill>
                  <a:srgbClr val="000000"/>
                </a:solidFill>
              </a:rPr>
              <a:t>This is NOT a guaranteed admissible score for future semesters.</a:t>
            </a:r>
          </a:p>
          <a:p>
            <a:endParaRPr lang="en-US" dirty="0"/>
          </a:p>
          <a:p>
            <a:endParaRPr lang="en-US" dirty="0"/>
          </a:p>
        </p:txBody>
      </p:sp>
      <p:sp>
        <p:nvSpPr>
          <p:cNvPr id="5" name="Date Placeholder 4">
            <a:extLst>
              <a:ext uri="{FF2B5EF4-FFF2-40B4-BE49-F238E27FC236}">
                <a16:creationId xmlns:a16="http://schemas.microsoft.com/office/drawing/2014/main" id="{ED304E8B-2A70-782C-7625-C3A27A3D8FE0}"/>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Tree>
    <p:extLst>
      <p:ext uri="{BB962C8B-B14F-4D97-AF65-F5344CB8AC3E}">
        <p14:creationId xmlns:p14="http://schemas.microsoft.com/office/powerpoint/2010/main" val="380212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B82A-CE3C-602A-87A8-14686514E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7B6E3-0762-55E0-B492-C1FFDFBDD365}"/>
              </a:ext>
            </a:extLst>
          </p:cNvPr>
          <p:cNvSpPr>
            <a:spLocks noGrp="1"/>
          </p:cNvSpPr>
          <p:nvPr>
            <p:ph type="title"/>
          </p:nvPr>
        </p:nvSpPr>
        <p:spPr>
          <a:xfrm>
            <a:off x="1447800" y="8382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B465AA22-EF90-AFD1-24DD-1D39543F37A8}"/>
              </a:ext>
            </a:extLst>
          </p:cNvPr>
          <p:cNvSpPr>
            <a:spLocks noGrp="1"/>
          </p:cNvSpPr>
          <p:nvPr>
            <p:ph idx="1"/>
          </p:nvPr>
        </p:nvSpPr>
        <p:spPr>
          <a:xfrm>
            <a:off x="1440093" y="1676400"/>
            <a:ext cx="7115176" cy="4495800"/>
          </a:xfrm>
        </p:spPr>
        <p:txBody>
          <a:bodyPr>
            <a:normAutofit fontScale="92500" lnSpcReduction="10000"/>
          </a:bodyPr>
          <a:lstStyle/>
          <a:p>
            <a:pPr marL="342900" indent="-342900">
              <a:buFont typeface="Arial" panose="020B0604020202020204" pitchFamily="34" charset="0"/>
              <a:buChar char="•"/>
            </a:pPr>
            <a:r>
              <a:rPr lang="en-US" sz="2000" dirty="0">
                <a:solidFill>
                  <a:srgbClr val="000000"/>
                </a:solidFill>
              </a:rPr>
              <a:t>Completion of 28 credits (minimum)</a:t>
            </a:r>
          </a:p>
          <a:p>
            <a:pPr marL="0" indent="0">
              <a:buNone/>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Cumulative GPA (only MSU grades are used) </a:t>
            </a:r>
          </a:p>
          <a:p>
            <a:pPr lvl="1">
              <a:buSzPct val="75000"/>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College </a:t>
            </a:r>
            <a:r>
              <a:rPr lang="en-US" sz="2000" dirty="0" err="1">
                <a:solidFill>
                  <a:srgbClr val="000000"/>
                </a:solidFill>
              </a:rPr>
              <a:t>Precore</a:t>
            </a:r>
            <a:r>
              <a:rPr lang="en-US" sz="2000" dirty="0">
                <a:solidFill>
                  <a:srgbClr val="000000"/>
                </a:solidFill>
              </a:rPr>
              <a:t> GPA</a:t>
            </a:r>
          </a:p>
          <a:p>
            <a:pPr marL="800100" lvl="1" indent="-342900">
              <a:buSzPct val="75000"/>
              <a:buFont typeface="Arial" panose="020B0604020202020204" pitchFamily="34" charset="0"/>
              <a:buChar char="•"/>
            </a:pPr>
            <a:r>
              <a:rPr lang="en-US" sz="2000" dirty="0">
                <a:solidFill>
                  <a:srgbClr val="000000"/>
                </a:solidFill>
              </a:rPr>
              <a:t>STT 200/201/315</a:t>
            </a:r>
          </a:p>
          <a:p>
            <a:pPr marL="800100" lvl="1" indent="-342900">
              <a:buSzPct val="75000"/>
              <a:buFont typeface="Arial" panose="020B0604020202020204" pitchFamily="34" charset="0"/>
              <a:buChar char="•"/>
            </a:pPr>
            <a:r>
              <a:rPr lang="en-US" sz="2000" dirty="0">
                <a:solidFill>
                  <a:srgbClr val="000000"/>
                </a:solidFill>
              </a:rPr>
              <a:t>Tier 1 Writing Course (WRA 101/195H or equivalent)</a:t>
            </a:r>
          </a:p>
          <a:p>
            <a:pPr marL="800100" lvl="1" indent="-342900">
              <a:buSzPct val="75000"/>
              <a:buFont typeface="Arial" panose="020B0604020202020204" pitchFamily="34" charset="0"/>
              <a:buChar char="•"/>
            </a:pPr>
            <a:r>
              <a:rPr lang="en-US" sz="2000" dirty="0">
                <a:solidFill>
                  <a:srgbClr val="000000"/>
                </a:solidFill>
              </a:rPr>
              <a:t>EC 201</a:t>
            </a:r>
          </a:p>
          <a:p>
            <a:pPr marL="800100" lvl="1" indent="-342900">
              <a:buSzPct val="75000"/>
              <a:buFont typeface="Arial" panose="020B0604020202020204" pitchFamily="34" charset="0"/>
              <a:buChar char="•"/>
            </a:pPr>
            <a:r>
              <a:rPr lang="en-US" sz="2000" dirty="0">
                <a:solidFill>
                  <a:srgbClr val="000000"/>
                </a:solidFill>
              </a:rPr>
              <a:t>EC 202</a:t>
            </a:r>
          </a:p>
          <a:p>
            <a:pPr marL="800100" lvl="1" indent="-342900">
              <a:buSzPct val="75000"/>
              <a:buFont typeface="Courier New" pitchFamily="49" charset="0"/>
              <a:buChar char="o"/>
            </a:pPr>
            <a:endParaRPr lang="en-US" sz="800" i="1" dirty="0">
              <a:solidFill>
                <a:srgbClr val="000000"/>
              </a:solidFill>
            </a:endParaRPr>
          </a:p>
          <a:p>
            <a:pPr marL="342900" indent="-342900">
              <a:buFont typeface="Arial" panose="020B0604020202020204" pitchFamily="34" charset="0"/>
              <a:buChar char="•"/>
            </a:pPr>
            <a:r>
              <a:rPr lang="en-US" sz="2000" dirty="0">
                <a:solidFill>
                  <a:srgbClr val="000000"/>
                </a:solidFill>
              </a:rPr>
              <a:t>Cumulative GPA and College </a:t>
            </a:r>
            <a:r>
              <a:rPr lang="en-US" sz="2000" dirty="0" err="1">
                <a:solidFill>
                  <a:srgbClr val="000000"/>
                </a:solidFill>
              </a:rPr>
              <a:t>Precore</a:t>
            </a:r>
            <a:r>
              <a:rPr lang="en-US" sz="2000" dirty="0">
                <a:solidFill>
                  <a:srgbClr val="000000"/>
                </a:solidFill>
              </a:rPr>
              <a:t> GPA equally weighted</a:t>
            </a:r>
          </a:p>
          <a:p>
            <a:pPr marL="800100" lvl="1" indent="-342900">
              <a:buSzPct val="75000"/>
              <a:buFont typeface="Arial" panose="020B0604020202020204" pitchFamily="34" charset="0"/>
              <a:buChar char="•"/>
            </a:pPr>
            <a:r>
              <a:rPr lang="en-US" sz="2000" dirty="0">
                <a:solidFill>
                  <a:srgbClr val="000000"/>
                </a:solidFill>
              </a:rPr>
              <a:t>60 points maximum for each</a:t>
            </a:r>
          </a:p>
          <a:p>
            <a:pPr marL="800100" lvl="1" indent="-342900">
              <a:buSzPct val="75000"/>
              <a:buFont typeface="Courier New" pitchFamily="49" charset="0"/>
              <a:buChar char="o"/>
            </a:pPr>
            <a:endParaRPr lang="en-US" sz="800" dirty="0">
              <a:solidFill>
                <a:srgbClr val="000000"/>
              </a:solidFill>
            </a:endParaRPr>
          </a:p>
          <a:p>
            <a:pPr marL="342900" indent="-342900">
              <a:buSzPct val="75000"/>
              <a:buFont typeface="Arial" panose="020B0604020202020204" pitchFamily="34" charset="0"/>
              <a:buChar char="•"/>
            </a:pPr>
            <a:r>
              <a:rPr lang="en-US" sz="2000" dirty="0">
                <a:solidFill>
                  <a:srgbClr val="000000"/>
                </a:solidFill>
              </a:rPr>
              <a:t>Apply DURING the semester you will complete the academic requirements</a:t>
            </a:r>
          </a:p>
          <a:p>
            <a:endParaRPr lang="en-US" dirty="0"/>
          </a:p>
          <a:p>
            <a:endParaRPr lang="en-US" dirty="0"/>
          </a:p>
        </p:txBody>
      </p:sp>
      <p:sp>
        <p:nvSpPr>
          <p:cNvPr id="5" name="Date Placeholder 4">
            <a:extLst>
              <a:ext uri="{FF2B5EF4-FFF2-40B4-BE49-F238E27FC236}">
                <a16:creationId xmlns:a16="http://schemas.microsoft.com/office/drawing/2014/main" id="{0345B026-705E-BD64-6BEE-34AD1CCE21A6}"/>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Tree>
    <p:extLst>
      <p:ext uri="{BB962C8B-B14F-4D97-AF65-F5344CB8AC3E}">
        <p14:creationId xmlns:p14="http://schemas.microsoft.com/office/powerpoint/2010/main" val="60053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92CC-AC54-CA88-4FE7-32D592392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6AAC9-DDAE-C642-D53E-89EF917AD7D1}"/>
              </a:ext>
            </a:extLst>
          </p:cNvPr>
          <p:cNvSpPr>
            <a:spLocks noGrp="1"/>
          </p:cNvSpPr>
          <p:nvPr>
            <p:ph type="title"/>
          </p:nvPr>
        </p:nvSpPr>
        <p:spPr>
          <a:xfrm>
            <a:off x="1447800" y="8382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C0A75202-57A7-76E6-2BCC-18F3949BD232}"/>
              </a:ext>
            </a:extLst>
          </p:cNvPr>
          <p:cNvSpPr>
            <a:spLocks noGrp="1"/>
          </p:cNvSpPr>
          <p:nvPr>
            <p:ph idx="1"/>
          </p:nvPr>
        </p:nvSpPr>
        <p:spPr>
          <a:xfrm>
            <a:off x="1440093" y="1676400"/>
            <a:ext cx="7115176" cy="4495800"/>
          </a:xfrm>
        </p:spPr>
        <p:txBody>
          <a:bodyPr>
            <a:normAutofit/>
          </a:bodyPr>
          <a:lstStyle/>
          <a:p>
            <a:pPr marL="342900" indent="-342900">
              <a:buFont typeface="Arial" panose="020B0604020202020204" pitchFamily="34" charset="0"/>
              <a:buChar char="•"/>
            </a:pPr>
            <a:r>
              <a:rPr lang="en-US" sz="2400" dirty="0">
                <a:solidFill>
                  <a:srgbClr val="000000"/>
                </a:solidFill>
              </a:rPr>
              <a:t>College </a:t>
            </a:r>
            <a:r>
              <a:rPr lang="en-US" sz="2400" dirty="0" err="1">
                <a:solidFill>
                  <a:srgbClr val="000000"/>
                </a:solidFill>
              </a:rPr>
              <a:t>Precore</a:t>
            </a:r>
            <a:r>
              <a:rPr lang="en-US" sz="2400" dirty="0">
                <a:solidFill>
                  <a:srgbClr val="000000"/>
                </a:solidFill>
              </a:rPr>
              <a:t> approved substitutes</a:t>
            </a:r>
          </a:p>
          <a:p>
            <a:pPr marL="800100" lvl="1" indent="-342900">
              <a:buFont typeface="Arial" panose="020B0604020202020204" pitchFamily="34" charset="0"/>
              <a:buChar char="•"/>
            </a:pPr>
            <a:r>
              <a:rPr lang="en-US" b="1" dirty="0">
                <a:solidFill>
                  <a:srgbClr val="000000"/>
                </a:solidFill>
              </a:rPr>
              <a:t>WRA 101/195H</a:t>
            </a:r>
            <a:r>
              <a:rPr lang="en-US" dirty="0">
                <a:solidFill>
                  <a:srgbClr val="000000"/>
                </a:solidFill>
              </a:rPr>
              <a:t>: LB 133, MC 111, MC 112, RCAH 111</a:t>
            </a:r>
          </a:p>
          <a:p>
            <a:pPr marL="800100" lvl="1" indent="-342900">
              <a:buFont typeface="Arial" panose="020B0604020202020204" pitchFamily="34" charset="0"/>
              <a:buChar char="•"/>
            </a:pPr>
            <a:r>
              <a:rPr lang="en-US" b="1" dirty="0">
                <a:solidFill>
                  <a:srgbClr val="000000"/>
                </a:solidFill>
              </a:rPr>
              <a:t>STT 200/201/315</a:t>
            </a:r>
            <a:r>
              <a:rPr lang="en-US" dirty="0">
                <a:solidFill>
                  <a:srgbClr val="000000"/>
                </a:solidFill>
              </a:rPr>
              <a:t>: STT 180, STT 231, STT 351, STT 421, STT 441, PSY 295</a:t>
            </a:r>
          </a:p>
          <a:p>
            <a:pPr marL="800100" lvl="1" indent="-342900">
              <a:buFont typeface="Arial" panose="020B0604020202020204" pitchFamily="34" charset="0"/>
              <a:buChar char="•"/>
            </a:pPr>
            <a:r>
              <a:rPr lang="en-US" b="1" dirty="0">
                <a:solidFill>
                  <a:srgbClr val="000000"/>
                </a:solidFill>
              </a:rPr>
              <a:t>EC 201</a:t>
            </a:r>
            <a:r>
              <a:rPr lang="en-US" dirty="0">
                <a:solidFill>
                  <a:srgbClr val="000000"/>
                </a:solidFill>
              </a:rPr>
              <a:t>:</a:t>
            </a:r>
            <a:r>
              <a:rPr lang="en-US" b="1" dirty="0">
                <a:solidFill>
                  <a:srgbClr val="000000"/>
                </a:solidFill>
              </a:rPr>
              <a:t> </a:t>
            </a:r>
            <a:r>
              <a:rPr lang="en-US" dirty="0">
                <a:solidFill>
                  <a:srgbClr val="000000"/>
                </a:solidFill>
              </a:rPr>
              <a:t>EC 251H, EC 301 </a:t>
            </a:r>
            <a:endParaRPr lang="en-US" b="1" dirty="0">
              <a:solidFill>
                <a:srgbClr val="000000"/>
              </a:solidFill>
            </a:endParaRPr>
          </a:p>
          <a:p>
            <a:pPr marL="800100" lvl="1" indent="-342900">
              <a:buFont typeface="Arial" panose="020B0604020202020204" pitchFamily="34" charset="0"/>
              <a:buChar char="•"/>
            </a:pPr>
            <a:r>
              <a:rPr lang="en-US" b="1" dirty="0">
                <a:solidFill>
                  <a:srgbClr val="000000"/>
                </a:solidFill>
              </a:rPr>
              <a:t>EC 202</a:t>
            </a:r>
            <a:r>
              <a:rPr lang="en-US" dirty="0">
                <a:solidFill>
                  <a:srgbClr val="000000"/>
                </a:solidFill>
              </a:rPr>
              <a:t>: EC 252H, EC 302</a:t>
            </a:r>
          </a:p>
          <a:p>
            <a:pPr lvl="1"/>
            <a:endParaRPr lang="en-US" sz="800" dirty="0">
              <a:solidFill>
                <a:srgbClr val="000000"/>
              </a:solidFill>
            </a:endParaRPr>
          </a:p>
          <a:p>
            <a:pPr lvl="1"/>
            <a:endParaRPr lang="en-US" sz="800" dirty="0">
              <a:solidFill>
                <a:srgbClr val="000000"/>
              </a:solidFill>
            </a:endParaRPr>
          </a:p>
          <a:p>
            <a:pPr marL="342900" indent="-342900">
              <a:buFont typeface="Arial" panose="020B0604020202020204" pitchFamily="34" charset="0"/>
              <a:buChar char="•"/>
            </a:pPr>
            <a:r>
              <a:rPr lang="en-US" sz="2400" dirty="0">
                <a:solidFill>
                  <a:srgbClr val="000000"/>
                </a:solidFill>
              </a:rPr>
              <a:t>Transfer/Test Credit College </a:t>
            </a:r>
            <a:r>
              <a:rPr lang="en-US" sz="2400" dirty="0" err="1">
                <a:solidFill>
                  <a:srgbClr val="000000"/>
                </a:solidFill>
              </a:rPr>
              <a:t>Precore</a:t>
            </a:r>
            <a:r>
              <a:rPr lang="en-US" sz="2400" dirty="0">
                <a:solidFill>
                  <a:srgbClr val="000000"/>
                </a:solidFill>
              </a:rPr>
              <a:t> Courses</a:t>
            </a:r>
          </a:p>
          <a:p>
            <a:pPr marL="800100" lvl="1" indent="-342900">
              <a:buFont typeface="Arial" panose="020B0604020202020204" pitchFamily="34" charset="0"/>
              <a:buChar char="•"/>
            </a:pPr>
            <a:r>
              <a:rPr lang="en-US" b="1" dirty="0">
                <a:solidFill>
                  <a:srgbClr val="000000"/>
                </a:solidFill>
              </a:rPr>
              <a:t>0</a:t>
            </a:r>
            <a:r>
              <a:rPr lang="en-US" dirty="0">
                <a:solidFill>
                  <a:srgbClr val="000000"/>
                </a:solidFill>
              </a:rPr>
              <a:t> </a:t>
            </a:r>
            <a:r>
              <a:rPr lang="en-US" dirty="0" err="1">
                <a:solidFill>
                  <a:srgbClr val="000000"/>
                </a:solidFill>
              </a:rPr>
              <a:t>precore</a:t>
            </a:r>
            <a:r>
              <a:rPr lang="en-US" dirty="0">
                <a:solidFill>
                  <a:srgbClr val="000000"/>
                </a:solidFill>
              </a:rPr>
              <a:t> completed with MSU grade= transfer grades &amp; test credit grade equivalencies used</a:t>
            </a:r>
          </a:p>
          <a:p>
            <a:pPr marL="800100" lvl="1" indent="-342900">
              <a:buFont typeface="Arial" panose="020B0604020202020204" pitchFamily="34" charset="0"/>
              <a:buChar char="•"/>
            </a:pPr>
            <a:r>
              <a:rPr lang="en-US" b="1" dirty="0">
                <a:solidFill>
                  <a:srgbClr val="000000"/>
                </a:solidFill>
              </a:rPr>
              <a:t>1</a:t>
            </a:r>
            <a:r>
              <a:rPr lang="en-US" dirty="0">
                <a:solidFill>
                  <a:srgbClr val="000000"/>
                </a:solidFill>
              </a:rPr>
              <a:t> </a:t>
            </a:r>
            <a:r>
              <a:rPr lang="en-US" dirty="0" err="1">
                <a:solidFill>
                  <a:srgbClr val="000000"/>
                </a:solidFill>
              </a:rPr>
              <a:t>precore</a:t>
            </a:r>
            <a:r>
              <a:rPr lang="en-US" dirty="0">
                <a:solidFill>
                  <a:srgbClr val="000000"/>
                </a:solidFill>
              </a:rPr>
              <a:t> completed with MSU grade = transfer grades &amp; test credit grade equivalencies will be reviewed</a:t>
            </a:r>
          </a:p>
          <a:p>
            <a:pPr marL="800100" lvl="1" indent="-342900">
              <a:buFont typeface="Arial" panose="020B0604020202020204" pitchFamily="34" charset="0"/>
              <a:buChar char="•"/>
            </a:pPr>
            <a:r>
              <a:rPr lang="en-US" b="1" dirty="0">
                <a:solidFill>
                  <a:srgbClr val="000000"/>
                </a:solidFill>
              </a:rPr>
              <a:t>2</a:t>
            </a:r>
            <a:r>
              <a:rPr lang="en-US" dirty="0">
                <a:solidFill>
                  <a:srgbClr val="000000"/>
                </a:solidFill>
              </a:rPr>
              <a:t> or more </a:t>
            </a:r>
            <a:r>
              <a:rPr lang="en-US" dirty="0" err="1">
                <a:solidFill>
                  <a:srgbClr val="000000"/>
                </a:solidFill>
              </a:rPr>
              <a:t>precore</a:t>
            </a:r>
            <a:r>
              <a:rPr lang="en-US" dirty="0">
                <a:solidFill>
                  <a:srgbClr val="000000"/>
                </a:solidFill>
              </a:rPr>
              <a:t> completed with MSU grade = only MSU grades used</a:t>
            </a:r>
          </a:p>
          <a:p>
            <a:endParaRPr lang="en-US" dirty="0"/>
          </a:p>
          <a:p>
            <a:endParaRPr lang="en-US" dirty="0"/>
          </a:p>
        </p:txBody>
      </p:sp>
      <p:sp>
        <p:nvSpPr>
          <p:cNvPr id="5" name="Date Placeholder 4">
            <a:extLst>
              <a:ext uri="{FF2B5EF4-FFF2-40B4-BE49-F238E27FC236}">
                <a16:creationId xmlns:a16="http://schemas.microsoft.com/office/drawing/2014/main" id="{80105E41-6900-A9E0-612B-2B57BF4A46C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Tree>
    <p:extLst>
      <p:ext uri="{BB962C8B-B14F-4D97-AF65-F5344CB8AC3E}">
        <p14:creationId xmlns:p14="http://schemas.microsoft.com/office/powerpoint/2010/main" val="12734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ED18-C937-1AE4-6881-312E45DD0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10B96-EDA3-83DA-890A-822A24266804}"/>
              </a:ext>
            </a:extLst>
          </p:cNvPr>
          <p:cNvSpPr>
            <a:spLocks noGrp="1"/>
          </p:cNvSpPr>
          <p:nvPr>
            <p:ph type="title"/>
          </p:nvPr>
        </p:nvSpPr>
        <p:spPr>
          <a:xfrm>
            <a:off x="1447800" y="8382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80256A59-4842-7A5F-73BE-816CFAA44F9D}"/>
              </a:ext>
            </a:extLst>
          </p:cNvPr>
          <p:cNvSpPr>
            <a:spLocks noGrp="1"/>
          </p:cNvSpPr>
          <p:nvPr>
            <p:ph idx="1"/>
          </p:nvPr>
        </p:nvSpPr>
        <p:spPr>
          <a:xfrm>
            <a:off x="1440093" y="1676400"/>
            <a:ext cx="7115176" cy="4495800"/>
          </a:xfrm>
        </p:spPr>
        <p:txBody>
          <a:bodyPr>
            <a:normAutofit/>
          </a:bodyPr>
          <a:lstStyle/>
          <a:p>
            <a:pPr marL="342900" indent="-342900">
              <a:buFont typeface="Arial" panose="020B0604020202020204" pitchFamily="34" charset="0"/>
              <a:buChar char="•"/>
            </a:pPr>
            <a:r>
              <a:rPr lang="en-US" sz="2000" dirty="0">
                <a:solidFill>
                  <a:srgbClr val="000000"/>
                </a:solidFill>
              </a:rPr>
              <a:t>I took both STT 200 &amp; 201; which grade will be used?</a:t>
            </a:r>
          </a:p>
          <a:p>
            <a:pPr marL="800100" lvl="1" indent="-342900">
              <a:buFont typeface="Arial" panose="020B0604020202020204" pitchFamily="34" charset="0"/>
              <a:buChar char="•"/>
            </a:pPr>
            <a:r>
              <a:rPr lang="en-US" sz="1600" dirty="0">
                <a:solidFill>
                  <a:srgbClr val="000000"/>
                </a:solidFill>
              </a:rPr>
              <a:t>The first chronological grade earned in a </a:t>
            </a:r>
            <a:r>
              <a:rPr lang="en-US" sz="1600" dirty="0" err="1">
                <a:solidFill>
                  <a:srgbClr val="000000"/>
                </a:solidFill>
              </a:rPr>
              <a:t>precore</a:t>
            </a:r>
            <a:r>
              <a:rPr lang="en-US" sz="1600" dirty="0">
                <a:solidFill>
                  <a:srgbClr val="000000"/>
                </a:solidFill>
              </a:rPr>
              <a:t> course will be used (substitute course grades completed later cannot be used).</a:t>
            </a:r>
          </a:p>
          <a:p>
            <a:pPr marL="1257300" lvl="2" indent="-342900">
              <a:buFont typeface="Arial" panose="020B0604020202020204" pitchFamily="34" charset="0"/>
              <a:buChar char="•"/>
            </a:pPr>
            <a:r>
              <a:rPr lang="en-US" sz="1600" dirty="0">
                <a:solidFill>
                  <a:srgbClr val="000000"/>
                </a:solidFill>
              </a:rPr>
              <a:t>Example: Spring 2025 grade in STT 201 cannot replace the Fall 2024 grade in STT 200</a:t>
            </a:r>
          </a:p>
          <a:p>
            <a:pPr marL="1257300" lvl="2"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One or more of my grades is S/NS or CR-NC. How will that be considered?</a:t>
            </a:r>
          </a:p>
          <a:p>
            <a:pPr marL="800100" lvl="1" indent="-342900">
              <a:buFont typeface="Arial" panose="020B0604020202020204" pitchFamily="34" charset="0"/>
              <a:buChar char="•"/>
            </a:pPr>
            <a:r>
              <a:rPr lang="en-US" sz="1600" dirty="0">
                <a:solidFill>
                  <a:srgbClr val="000000"/>
                </a:solidFill>
              </a:rPr>
              <a:t>All original numeric grades will be calculated into the cumulative and College </a:t>
            </a:r>
            <a:r>
              <a:rPr lang="en-US" sz="1600" dirty="0" err="1">
                <a:solidFill>
                  <a:srgbClr val="000000"/>
                </a:solidFill>
              </a:rPr>
              <a:t>Precore</a:t>
            </a:r>
            <a:r>
              <a:rPr lang="en-US" sz="1600" dirty="0">
                <a:solidFill>
                  <a:srgbClr val="000000"/>
                </a:solidFill>
              </a:rPr>
              <a:t> GPAs for admission purposes, unless the S/NS is from </a:t>
            </a:r>
            <a:r>
              <a:rPr lang="en-US" sz="1600" b="1" dirty="0">
                <a:solidFill>
                  <a:srgbClr val="000000"/>
                </a:solidFill>
              </a:rPr>
              <a:t>Spring 2020</a:t>
            </a:r>
            <a:r>
              <a:rPr lang="en-US" sz="1600" dirty="0">
                <a:solidFill>
                  <a:srgbClr val="000000"/>
                </a:solidFill>
              </a:rPr>
              <a:t>, the CR-NC is from </a:t>
            </a:r>
            <a:r>
              <a:rPr lang="en-US" sz="1600" b="1" dirty="0">
                <a:solidFill>
                  <a:srgbClr val="000000"/>
                </a:solidFill>
              </a:rPr>
              <a:t>Spring 2023</a:t>
            </a:r>
            <a:r>
              <a:rPr lang="en-US" sz="1600" dirty="0">
                <a:solidFill>
                  <a:srgbClr val="000000"/>
                </a:solidFill>
              </a:rPr>
              <a:t>, or CR-NC from other semesters is </a:t>
            </a:r>
            <a:r>
              <a:rPr lang="en-US" sz="1600" b="1" dirty="0">
                <a:solidFill>
                  <a:srgbClr val="000000"/>
                </a:solidFill>
              </a:rPr>
              <a:t>not an admission requirement</a:t>
            </a:r>
            <a:r>
              <a:rPr lang="en-US" sz="1600" dirty="0">
                <a:solidFill>
                  <a:srgbClr val="000000"/>
                </a:solidFill>
              </a:rPr>
              <a:t>.</a:t>
            </a:r>
          </a:p>
          <a:p>
            <a:pPr marL="800100" lvl="1" indent="-342900">
              <a:buFont typeface="Arial" panose="020B0604020202020204" pitchFamily="34" charset="0"/>
              <a:buChar char="•"/>
            </a:pPr>
            <a:r>
              <a:rPr lang="en-US" sz="1600" dirty="0">
                <a:solidFill>
                  <a:srgbClr val="000000"/>
                </a:solidFill>
              </a:rPr>
              <a:t>If you repeated a course that was designated as S/NS or CR-NC, the new (repeat) numeric grade will be used in GPA calculations.</a:t>
            </a:r>
          </a:p>
          <a:p>
            <a:endParaRPr lang="en-US" dirty="0"/>
          </a:p>
          <a:p>
            <a:endParaRPr lang="en-US" dirty="0"/>
          </a:p>
        </p:txBody>
      </p:sp>
      <p:sp>
        <p:nvSpPr>
          <p:cNvPr id="5" name="Date Placeholder 4">
            <a:extLst>
              <a:ext uri="{FF2B5EF4-FFF2-40B4-BE49-F238E27FC236}">
                <a16:creationId xmlns:a16="http://schemas.microsoft.com/office/drawing/2014/main" id="{179B571C-8A6A-453F-55AA-69C7FF9F749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Spring 2026</a:t>
            </a:r>
          </a:p>
        </p:txBody>
      </p:sp>
    </p:spTree>
    <p:extLst>
      <p:ext uri="{BB962C8B-B14F-4D97-AF65-F5344CB8AC3E}">
        <p14:creationId xmlns:p14="http://schemas.microsoft.com/office/powerpoint/2010/main" val="129183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F7C8-5121-0244-8338-6D4F86268194}"/>
              </a:ext>
            </a:extLst>
          </p:cNvPr>
          <p:cNvSpPr>
            <a:spLocks noGrp="1"/>
          </p:cNvSpPr>
          <p:nvPr>
            <p:ph type="title"/>
          </p:nvPr>
        </p:nvSpPr>
        <p:spPr>
          <a:xfrm>
            <a:off x="1343025" y="9144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1A64749B-E45A-8844-871D-815C5F047D66}"/>
              </a:ext>
            </a:extLst>
          </p:cNvPr>
          <p:cNvSpPr>
            <a:spLocks noGrp="1"/>
          </p:cNvSpPr>
          <p:nvPr>
            <p:ph idx="1"/>
          </p:nvPr>
        </p:nvSpPr>
        <p:spPr>
          <a:xfrm>
            <a:off x="1426029" y="1836135"/>
            <a:ext cx="7115176" cy="424312"/>
          </a:xfrm>
        </p:spPr>
        <p:txBody>
          <a:bodyPr/>
          <a:lstStyle/>
          <a:p>
            <a:pPr marL="0" indent="0">
              <a:buNone/>
            </a:pPr>
            <a:r>
              <a:rPr lang="en-US" b="1" dirty="0">
                <a:solidFill>
                  <a:srgbClr val="137A63"/>
                </a:solidFill>
              </a:rPr>
              <a:t>AP Exam Score Grade Equivalencies for College </a:t>
            </a:r>
            <a:r>
              <a:rPr lang="en-US" b="1" dirty="0" err="1">
                <a:solidFill>
                  <a:srgbClr val="137A63"/>
                </a:solidFill>
              </a:rPr>
              <a:t>Precore</a:t>
            </a:r>
            <a:r>
              <a:rPr lang="en-US" b="1" dirty="0">
                <a:solidFill>
                  <a:srgbClr val="137A63"/>
                </a:solidFill>
              </a:rPr>
              <a:t> GPA</a:t>
            </a:r>
          </a:p>
          <a:p>
            <a:endParaRPr lang="en-US" dirty="0"/>
          </a:p>
        </p:txBody>
      </p:sp>
      <p:sp>
        <p:nvSpPr>
          <p:cNvPr id="5" name="Date Placeholder 4">
            <a:extLst>
              <a:ext uri="{FF2B5EF4-FFF2-40B4-BE49-F238E27FC236}">
                <a16:creationId xmlns:a16="http://schemas.microsoft.com/office/drawing/2014/main" id="{3C5427E7-193A-F34D-AC06-8E99B3E56059}"/>
              </a:ext>
            </a:extLst>
          </p:cNvPr>
          <p:cNvSpPr>
            <a:spLocks noGrp="1"/>
          </p:cNvSpPr>
          <p:nvPr>
            <p:ph type="dt" sz="half" idx="2"/>
          </p:nvPr>
        </p:nvSpPr>
        <p:spPr/>
        <p:txBody>
          <a:bodyPr/>
          <a:lstStyle/>
          <a:p>
            <a:pPr defTabSz="685800"/>
            <a:r>
              <a:rPr lang="en-US" dirty="0">
                <a:latin typeface="Arial" panose="020B0604020202020204"/>
              </a:rPr>
              <a:t>Spring 2026</a:t>
            </a:r>
          </a:p>
        </p:txBody>
      </p:sp>
      <p:graphicFrame>
        <p:nvGraphicFramePr>
          <p:cNvPr id="4" name="Table 3">
            <a:extLst>
              <a:ext uri="{FF2B5EF4-FFF2-40B4-BE49-F238E27FC236}">
                <a16:creationId xmlns:a16="http://schemas.microsoft.com/office/drawing/2014/main" id="{31A4C3F5-9284-DBEA-E050-61550FCFC0A7}"/>
              </a:ext>
            </a:extLst>
          </p:cNvPr>
          <p:cNvGraphicFramePr>
            <a:graphicFrameLocks noGrp="1"/>
          </p:cNvGraphicFramePr>
          <p:nvPr>
            <p:extLst>
              <p:ext uri="{D42A27DB-BD31-4B8C-83A1-F6EECF244321}">
                <p14:modId xmlns:p14="http://schemas.microsoft.com/office/powerpoint/2010/main" val="1137509886"/>
              </p:ext>
            </p:extLst>
          </p:nvPr>
        </p:nvGraphicFramePr>
        <p:xfrm>
          <a:off x="1426029" y="2260447"/>
          <a:ext cx="7315200" cy="4218562"/>
        </p:xfrm>
        <a:graphic>
          <a:graphicData uri="http://schemas.openxmlformats.org/drawingml/2006/table">
            <a:tbl>
              <a:tblPr/>
              <a:tblGrid>
                <a:gridCol w="1654321">
                  <a:extLst>
                    <a:ext uri="{9D8B030D-6E8A-4147-A177-3AD203B41FA5}">
                      <a16:colId xmlns:a16="http://schemas.microsoft.com/office/drawing/2014/main" val="20000"/>
                    </a:ext>
                  </a:extLst>
                </a:gridCol>
                <a:gridCol w="653604">
                  <a:extLst>
                    <a:ext uri="{9D8B030D-6E8A-4147-A177-3AD203B41FA5}">
                      <a16:colId xmlns:a16="http://schemas.microsoft.com/office/drawing/2014/main" val="20001"/>
                    </a:ext>
                  </a:extLst>
                </a:gridCol>
                <a:gridCol w="723765">
                  <a:extLst>
                    <a:ext uri="{9D8B030D-6E8A-4147-A177-3AD203B41FA5}">
                      <a16:colId xmlns:a16="http://schemas.microsoft.com/office/drawing/2014/main" val="20002"/>
                    </a:ext>
                  </a:extLst>
                </a:gridCol>
                <a:gridCol w="1447531">
                  <a:extLst>
                    <a:ext uri="{9D8B030D-6E8A-4147-A177-3AD203B41FA5}">
                      <a16:colId xmlns:a16="http://schemas.microsoft.com/office/drawing/2014/main" val="20003"/>
                    </a:ext>
                  </a:extLst>
                </a:gridCol>
                <a:gridCol w="2835979">
                  <a:extLst>
                    <a:ext uri="{9D8B030D-6E8A-4147-A177-3AD203B41FA5}">
                      <a16:colId xmlns:a16="http://schemas.microsoft.com/office/drawing/2014/main" val="20004"/>
                    </a:ext>
                  </a:extLst>
                </a:gridCol>
              </a:tblGrid>
              <a:tr h="244507">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1200" b="1" i="0" u="none" strike="noStrike" dirty="0">
                          <a:solidFill>
                            <a:srgbClr val="000000"/>
                          </a:solidFill>
                          <a:effectLst/>
                          <a:latin typeface="Arial"/>
                        </a:rPr>
                        <a:t>College Board Advanced Placement Program Equivalencies </a:t>
                      </a:r>
                    </a:p>
                    <a:p>
                      <a:pPr algn="ctr" fontAlgn="ctr"/>
                      <a:endParaRPr lang="en-US" sz="800" b="1" i="0" u="none" strike="noStrike" dirty="0">
                        <a:solidFill>
                          <a:srgbClr val="000000"/>
                        </a:solidFill>
                        <a:effectLst/>
                        <a:latin typeface="Arial"/>
                      </a:endParaRPr>
                    </a:p>
                    <a:p>
                      <a:pPr algn="ctr" fontAlgn="ctr"/>
                      <a:r>
                        <a:rPr lang="en-US" sz="1100" b="1" i="0" u="none" strike="noStrike" dirty="0">
                          <a:solidFill>
                            <a:srgbClr val="000000"/>
                          </a:solidFill>
                          <a:effectLst/>
                          <a:latin typeface="Arial"/>
                        </a:rPr>
                        <a:t>(Only used if 0 or 1 College Precore course grades at MSU)</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675">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800" b="1" i="0" u="none" strike="noStrike" dirty="0">
                          <a:solidFill>
                            <a:srgbClr val="FFFFFF"/>
                          </a:solidFill>
                          <a:effectLst/>
                          <a:latin typeface="Arial"/>
                        </a:rPr>
                        <a:t> </a:t>
                      </a:r>
                    </a:p>
                  </a:txBody>
                  <a:tcPr marL="5143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Economics - Micro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4.0 grade for EC 201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34</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4.0 </a:t>
                      </a:r>
                      <a:r>
                        <a:rPr lang="en-US" sz="1000" b="0" i="0" u="none" strike="noStrike" dirty="0">
                          <a:solidFill>
                            <a:srgbClr val="000000"/>
                          </a:solidFill>
                          <a:effectLst/>
                          <a:latin typeface="Arial"/>
                        </a:rPr>
                        <a:t>grade for EC 201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615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Economics - Macro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4.0 grade for EC 202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35</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4.0</a:t>
                      </a:r>
                      <a:r>
                        <a:rPr lang="en-US" sz="1000" b="0" i="0" u="none" strike="noStrike" dirty="0">
                          <a:solidFill>
                            <a:srgbClr val="000000"/>
                          </a:solidFill>
                          <a:effectLst/>
                          <a:latin typeface="Arial"/>
                        </a:rPr>
                        <a:t> grade for EC 202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4511">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endParaRPr lang="en-US" sz="800" b="1"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615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Statistics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STT 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STT 200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90</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STT 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STT 200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English Language &amp; Comp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WRA101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290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Exam </a:t>
                      </a:r>
                      <a:r>
                        <a:rPr lang="en-US" sz="1000" b="1" i="0" u="none" strike="noStrike" dirty="0">
                          <a:solidFill>
                            <a:srgbClr val="000000"/>
                          </a:solidFill>
                          <a:effectLst/>
                          <a:latin typeface="Arial"/>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212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English Literature &amp; Comp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WRA 101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286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Exam </a:t>
                      </a:r>
                      <a:r>
                        <a:rPr lang="en-US" sz="1000" b="1" i="0" u="none" strike="noStrike" dirty="0">
                          <a:solidFill>
                            <a:srgbClr val="000000"/>
                          </a:solidFill>
                          <a:effectLst/>
                          <a:latin typeface="Arial"/>
                        </a:rPr>
                        <a:t>37</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a:rPr>
                        <a:t>or</a:t>
                      </a:r>
                    </a:p>
                    <a:p>
                      <a:pPr algn="l" fontAlgn="ct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0 credit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Waive 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1" i="0" u="none" strike="noStrike" dirty="0">
                          <a:solidFill>
                            <a:srgbClr val="000000"/>
                          </a:solidFill>
                          <a:effectLst/>
                          <a:latin typeface="Calibri"/>
                        </a:rPr>
                        <a:t>Must Take 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alpha val="56000"/>
                      </a:sysClr>
                    </a:solidFill>
                  </a:tcPr>
                </a:tc>
                <a:extLst>
                  <a:ext uri="{0D108BD9-81ED-4DB2-BD59-A6C34878D82A}">
                    <a16:rowId xmlns:a16="http://schemas.microsoft.com/office/drawing/2014/main" val="10013"/>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Capstone Research</a:t>
                      </a:r>
                    </a:p>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23</a:t>
                      </a:r>
                    </a:p>
                    <a:p>
                      <a:pPr algn="l" fontAlgn="ct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2 or 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No credit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alpha val="56000"/>
                      </a:sysClr>
                    </a:solidFill>
                  </a:tcPr>
                </a:tc>
                <a:tc v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8496514"/>
      </p:ext>
    </p:extLst>
  </p:cSld>
  <p:clrMapOvr>
    <a:masterClrMapping/>
  </p:clrMapOvr>
</p:sld>
</file>

<file path=ppt/theme/theme1.xml><?xml version="1.0" encoding="utf-8"?>
<a:theme xmlns:a="http://schemas.openxmlformats.org/drawingml/2006/main" name="1_Office Theme">
  <a:themeElements>
    <a:clrScheme name="Broad College Color Palette">
      <a:dk1>
        <a:srgbClr val="525053"/>
      </a:dk1>
      <a:lt1>
        <a:srgbClr val="FFFFFF"/>
      </a:lt1>
      <a:dk2>
        <a:srgbClr val="18453A"/>
      </a:dk2>
      <a:lt2>
        <a:srgbClr val="127962"/>
      </a:lt2>
      <a:accent1>
        <a:srgbClr val="18453A"/>
      </a:accent1>
      <a:accent2>
        <a:srgbClr val="748F89"/>
      </a:accent2>
      <a:accent3>
        <a:srgbClr val="A3B5B1"/>
      </a:accent3>
      <a:accent4>
        <a:srgbClr val="127962"/>
      </a:accent4>
      <a:accent5>
        <a:srgbClr val="71AFA1"/>
      </a:accent5>
      <a:accent6>
        <a:srgbClr val="A1CAC1"/>
      </a:accent6>
      <a:hlink>
        <a:srgbClr val="12796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453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8039</TotalTime>
  <Words>4129</Words>
  <Application>Microsoft Office PowerPoint</Application>
  <PresentationFormat>On-screen Show (4:3)</PresentationFormat>
  <Paragraphs>810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.Lucida Grande UI Regular</vt:lpstr>
      <vt:lpstr>Aptos</vt:lpstr>
      <vt:lpstr>Arial</vt:lpstr>
      <vt:lpstr>Calibri</vt:lpstr>
      <vt:lpstr>Courier New</vt:lpstr>
      <vt:lpstr>1_Office Theme</vt:lpstr>
      <vt:lpstr>Standard Admission Information Session</vt:lpstr>
      <vt:lpstr>Agenda</vt:lpstr>
      <vt:lpstr>Admission Process Timeline</vt:lpstr>
      <vt:lpstr>What is Competitive Admission?</vt:lpstr>
      <vt:lpstr>What is Competitive Admission?</vt:lpstr>
      <vt:lpstr>Academic Factors</vt:lpstr>
      <vt:lpstr>Academic Factors</vt:lpstr>
      <vt:lpstr>Academic Factors</vt:lpstr>
      <vt:lpstr>Academic Factors</vt:lpstr>
      <vt:lpstr>Academic Factors</vt:lpstr>
      <vt:lpstr>Academic Factors</vt:lpstr>
      <vt:lpstr>Academic Factors</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Transfer Credit</vt:lpstr>
      <vt:lpstr>Transfer Credit</vt:lpstr>
      <vt:lpstr>Reapplying?</vt:lpstr>
      <vt:lpstr>Broad Admission Myths &amp; Misconceptions</vt:lpstr>
      <vt:lpstr>Future Schedule Planning</vt:lpstr>
      <vt:lpstr>I’m Admitted…What’s Next?</vt:lpstr>
      <vt:lpstr>Questions?</vt:lpstr>
    </vt:vector>
  </TitlesOfParts>
  <Company>The Eli Broad 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 College Admission Information Session</dc:title>
  <dc:creator>Wallace, Melanie</dc:creator>
  <cp:lastModifiedBy>Wallace, Melanie</cp:lastModifiedBy>
  <cp:revision>155</cp:revision>
  <cp:lastPrinted>2025-01-31T17:08:32Z</cp:lastPrinted>
  <dcterms:created xsi:type="dcterms:W3CDTF">2016-09-07T17:56:15Z</dcterms:created>
  <dcterms:modified xsi:type="dcterms:W3CDTF">2026-02-02T16:16:56Z</dcterms:modified>
</cp:coreProperties>
</file>