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2" r:id="rId1"/>
    <p:sldMasterId id="2147483649" r:id="rId2"/>
    <p:sldMasterId id="2147483731" r:id="rId3"/>
    <p:sldMasterId id="2147483805" r:id="rId4"/>
    <p:sldMasterId id="2147483817" r:id="rId5"/>
  </p:sldMasterIdLst>
  <p:notesMasterIdLst>
    <p:notesMasterId r:id="rId26"/>
  </p:notesMasterIdLst>
  <p:handoutMasterIdLst>
    <p:handoutMasterId r:id="rId27"/>
  </p:handoutMasterIdLst>
  <p:sldIdLst>
    <p:sldId id="611" r:id="rId6"/>
    <p:sldId id="628" r:id="rId7"/>
    <p:sldId id="534" r:id="rId8"/>
    <p:sldId id="640" r:id="rId9"/>
    <p:sldId id="612" r:id="rId10"/>
    <p:sldId id="661" r:id="rId11"/>
    <p:sldId id="631" r:id="rId12"/>
    <p:sldId id="664" r:id="rId13"/>
    <p:sldId id="665" r:id="rId14"/>
    <p:sldId id="666" r:id="rId15"/>
    <p:sldId id="657" r:id="rId16"/>
    <p:sldId id="667" r:id="rId17"/>
    <p:sldId id="668" r:id="rId18"/>
    <p:sldId id="658" r:id="rId19"/>
    <p:sldId id="670" r:id="rId20"/>
    <p:sldId id="660" r:id="rId21"/>
    <p:sldId id="662" r:id="rId22"/>
    <p:sldId id="663" r:id="rId23"/>
    <p:sldId id="659" r:id="rId24"/>
    <p:sldId id="669" r:id="rId25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140"/>
    <a:srgbClr val="FF0000"/>
    <a:srgbClr val="173C34"/>
    <a:srgbClr val="B89844"/>
    <a:srgbClr val="05897C"/>
    <a:srgbClr val="04426C"/>
    <a:srgbClr val="2E6EA8"/>
    <a:srgbClr val="81FFFF"/>
    <a:srgbClr val="9BFBF2"/>
    <a:srgbClr val="FFF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29" autoAdjust="0"/>
    <p:restoredTop sz="81229" autoAdjust="0"/>
  </p:normalViewPr>
  <p:slideViewPr>
    <p:cSldViewPr snapToGrid="0" showGuides="1">
      <p:cViewPr>
        <p:scale>
          <a:sx n="66" d="100"/>
          <a:sy n="66" d="100"/>
        </p:scale>
        <p:origin x="-2058" y="-276"/>
      </p:cViewPr>
      <p:guideLst>
        <p:guide orient="horz" pos="4319"/>
        <p:guide pos="110"/>
        <p:guide pos="5522"/>
        <p:guide pos="111"/>
        <p:guide pos="5518"/>
        <p:guide pos="1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notesViewPr>
    <p:cSldViewPr snapToGrid="0" showGuides="1">
      <p:cViewPr varScale="1">
        <p:scale>
          <a:sx n="44" d="100"/>
          <a:sy n="44" d="100"/>
        </p:scale>
        <p:origin x="-2022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7" tIns="46099" rIns="92197" bIns="46099" numCol="1" anchor="t" anchorCtr="0" compatLnSpc="1">
            <a:prstTxWarp prst="textNoShape">
              <a:avLst/>
            </a:prstTxWarp>
          </a:bodyPr>
          <a:lstStyle>
            <a:lvl1pPr algn="l" defTabSz="9207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7" tIns="46099" rIns="92197" bIns="46099" numCol="1" anchor="t" anchorCtr="0" compatLnSpc="1">
            <a:prstTxWarp prst="textNoShape">
              <a:avLst/>
            </a:prstTxWarp>
          </a:bodyPr>
          <a:lstStyle>
            <a:lvl1pPr algn="r" defTabSz="9207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7" tIns="46099" rIns="92197" bIns="46099" numCol="1" anchor="b" anchorCtr="0" compatLnSpc="1">
            <a:prstTxWarp prst="textNoShape">
              <a:avLst/>
            </a:prstTxWarp>
          </a:bodyPr>
          <a:lstStyle>
            <a:lvl1pPr algn="l" defTabSz="9207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7" tIns="46099" rIns="92197" bIns="46099" numCol="1" anchor="b" anchorCtr="0" compatLnSpc="1">
            <a:prstTxWarp prst="textNoShape">
              <a:avLst/>
            </a:prstTxWarp>
          </a:bodyPr>
          <a:lstStyle>
            <a:lvl1pPr algn="r" defTabSz="920750">
              <a:defRPr sz="1300" b="0"/>
            </a:lvl1pPr>
          </a:lstStyle>
          <a:p>
            <a:pPr>
              <a:defRPr/>
            </a:pPr>
            <a:fld id="{D17087BC-6929-4FA8-A1A6-957281919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77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7" tIns="46099" rIns="92197" bIns="46099" numCol="1" anchor="t" anchorCtr="0" compatLnSpc="1">
            <a:prstTxWarp prst="textNoShape">
              <a:avLst/>
            </a:prstTxWarp>
          </a:bodyPr>
          <a:lstStyle>
            <a:lvl1pPr algn="l" defTabSz="9207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7" tIns="46099" rIns="92197" bIns="46099" numCol="1" anchor="t" anchorCtr="0" compatLnSpc="1">
            <a:prstTxWarp prst="textNoShape">
              <a:avLst/>
            </a:prstTxWarp>
          </a:bodyPr>
          <a:lstStyle>
            <a:lvl1pPr algn="r" defTabSz="9207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7" tIns="46099" rIns="92197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7" tIns="46099" rIns="92197" bIns="46099" numCol="1" anchor="b" anchorCtr="0" compatLnSpc="1">
            <a:prstTxWarp prst="textNoShape">
              <a:avLst/>
            </a:prstTxWarp>
          </a:bodyPr>
          <a:lstStyle>
            <a:lvl1pPr algn="l" defTabSz="9207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7" tIns="46099" rIns="92197" bIns="46099" numCol="1" anchor="b" anchorCtr="0" compatLnSpc="1">
            <a:prstTxWarp prst="textNoShape">
              <a:avLst/>
            </a:prstTxWarp>
          </a:bodyPr>
          <a:lstStyle>
            <a:lvl1pPr algn="r" defTabSz="920750">
              <a:defRPr sz="1300" b="0"/>
            </a:lvl1pPr>
          </a:lstStyle>
          <a:p>
            <a:pPr>
              <a:defRPr/>
            </a:pPr>
            <a:fld id="{27780553-015F-4335-B7C8-23EABEBBD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81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5143661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987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2875"/>
            <a:ext cx="2187575" cy="638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" y="142875"/>
            <a:ext cx="6410325" cy="638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95815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142875"/>
            <a:ext cx="630555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0663" y="990600"/>
            <a:ext cx="4221162" cy="5534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990600"/>
            <a:ext cx="4222750" cy="5534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71528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142875"/>
            <a:ext cx="630555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0663" y="990600"/>
            <a:ext cx="4221162" cy="5534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94225" y="990600"/>
            <a:ext cx="4222750" cy="55340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999596926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63926"/>
      </p:ext>
    </p:extLst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05503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539953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71001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34245"/>
      </p:ext>
    </p:extLst>
  </p:cSld>
  <p:clrMapOvr>
    <a:masterClrMapping/>
  </p:clrMapOvr>
  <p:transition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6699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13" y="979220"/>
            <a:ext cx="8596312" cy="5534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76154"/>
      </p:ext>
    </p:extLst>
  </p:cSld>
  <p:clrMapOvr>
    <a:masterClrMapping/>
  </p:clrMapOvr>
  <p:transition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503764"/>
      </p:ext>
    </p:extLst>
  </p:cSld>
  <p:clrMapOvr>
    <a:masterClrMapping/>
  </p:clrMapOvr>
  <p:transition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0236466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2695148"/>
      </p:ext>
    </p:extLst>
  </p:cSld>
  <p:clrMapOvr>
    <a:masterClrMapping/>
  </p:clrMapOvr>
  <p:transition spd="slow"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46464"/>
      </p:ext>
    </p:extLst>
  </p:cSld>
  <p:clrMapOvr>
    <a:masterClrMapping/>
  </p:clrMapOvr>
  <p:transition spd="slow"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17214"/>
      </p:ext>
    </p:extLst>
  </p:cSld>
  <p:clrMapOvr>
    <a:masterClrMapping/>
  </p:clrMapOvr>
  <p:transition spd="slow"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48698"/>
      </p:ext>
    </p:extLst>
  </p:cSld>
  <p:clrMapOvr>
    <a:masterClrMapping/>
  </p:clrMapOvr>
  <p:transition spd="slow"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04006"/>
      </p:ext>
    </p:extLst>
  </p:cSld>
  <p:clrMapOvr>
    <a:masterClrMapping/>
  </p:clrMapOvr>
  <p:transition spd="slow"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42852"/>
      </p:ext>
    </p:extLst>
  </p:cSld>
  <p:clrMapOvr>
    <a:masterClrMapping/>
  </p:clrMapOvr>
  <p:transition spd="slow"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6595366"/>
      </p:ext>
    </p:extLst>
  </p:cSld>
  <p:clrMapOvr>
    <a:masterClrMapping/>
  </p:clrMapOvr>
  <p:transition spd="slow"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663" y="990600"/>
            <a:ext cx="4221162" cy="5534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990600"/>
            <a:ext cx="4222750" cy="5534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46174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250928"/>
      </p:ext>
    </p:extLst>
  </p:cSld>
  <p:clrMapOvr>
    <a:masterClrMapping/>
  </p:clrMapOvr>
  <p:transition spd="slow"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92217"/>
      </p:ext>
    </p:extLst>
  </p:cSld>
  <p:clrMapOvr>
    <a:masterClrMapping/>
  </p:clrMapOvr>
  <p:transition spd="slow"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8417"/>
      </p:ext>
    </p:extLst>
  </p:cSld>
  <p:clrMapOvr>
    <a:masterClrMapping/>
  </p:clrMapOvr>
  <p:transition spd="slow"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271065"/>
      </p:ext>
    </p:extLst>
  </p:cSld>
  <p:clrMapOvr>
    <a:masterClrMapping/>
  </p:clrMapOvr>
  <p:transition spd="slow"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612105"/>
      </p:ext>
    </p:extLst>
  </p:cSld>
  <p:clrMapOvr>
    <a:masterClrMapping/>
  </p:clrMapOvr>
  <p:transition spd="slow"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542191"/>
      </p:ext>
    </p:extLst>
  </p:cSld>
  <p:clrMapOvr>
    <a:masterClrMapping/>
  </p:clrMapOvr>
  <p:transition spd="slow">
    <p:pu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27234"/>
      </p:ext>
    </p:extLst>
  </p:cSld>
  <p:clrMapOvr>
    <a:masterClrMapping/>
  </p:clrMapOvr>
  <p:transition spd="slow">
    <p:pu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2875"/>
            <a:ext cx="2187575" cy="638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" y="142875"/>
            <a:ext cx="6410325" cy="638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41186"/>
      </p:ext>
    </p:extLst>
  </p:cSld>
  <p:clrMapOvr>
    <a:masterClrMapping/>
  </p:clrMapOvr>
  <p:transition spd="slow">
    <p:pu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18106"/>
      </p:ext>
    </p:extLst>
  </p:cSld>
  <p:clrMapOvr>
    <a:masterClrMapping/>
  </p:clrMapOvr>
  <p:transition spd="slow">
    <p:pu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99474"/>
      </p:ext>
    </p:extLst>
  </p:cSld>
  <p:clrMapOvr>
    <a:masterClrMapping/>
  </p:clrMapOvr>
  <p:transition spd="slow">
    <p:pu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206495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663" y="990600"/>
            <a:ext cx="4221162" cy="5534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990600"/>
            <a:ext cx="4222750" cy="5534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37358"/>
      </p:ext>
    </p:extLst>
  </p:cSld>
  <p:clrMapOvr>
    <a:masterClrMapping/>
  </p:clrMapOvr>
  <p:transition spd="slow">
    <p:push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93515"/>
      </p:ext>
    </p:extLst>
  </p:cSld>
  <p:clrMapOvr>
    <a:masterClrMapping/>
  </p:clrMapOvr>
  <p:transition spd="slow">
    <p:pu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89999"/>
      </p:ext>
    </p:extLst>
  </p:cSld>
  <p:clrMapOvr>
    <a:masterClrMapping/>
  </p:clrMapOvr>
  <p:transition spd="slow">
    <p:pu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48139"/>
      </p:ext>
    </p:extLst>
  </p:cSld>
  <p:clrMapOvr>
    <a:masterClrMapping/>
  </p:clrMapOvr>
  <p:transition spd="slow">
    <p:pu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2578839"/>
      </p:ext>
    </p:extLst>
  </p:cSld>
  <p:clrMapOvr>
    <a:masterClrMapping/>
  </p:clrMapOvr>
  <p:transition spd="slow">
    <p:pu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1645278"/>
      </p:ext>
    </p:extLst>
  </p:cSld>
  <p:clrMapOvr>
    <a:masterClrMapping/>
  </p:clrMapOvr>
  <p:transition spd="slow">
    <p:pu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7280845"/>
      </p:ext>
    </p:extLst>
  </p:cSld>
  <p:clrMapOvr>
    <a:masterClrMapping/>
  </p:clrMapOvr>
  <p:transition spd="slow">
    <p:pu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8291"/>
      </p:ext>
    </p:extLst>
  </p:cSld>
  <p:clrMapOvr>
    <a:masterClrMapping/>
  </p:clrMapOvr>
  <p:transition spd="slow">
    <p:pu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18390"/>
      </p:ext>
    </p:extLst>
  </p:cSld>
  <p:clrMapOvr>
    <a:masterClrMapping/>
  </p:clrMapOvr>
  <p:transition spd="slow">
    <p:pu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81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3451616"/>
      </p:ext>
    </p:extLst>
  </p:cSld>
  <p:clrMapOvr>
    <a:masterClrMapping/>
  </p:clrMapOvr>
  <p:transition spd="slow">
    <p:pu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13" y="979220"/>
            <a:ext cx="8596312" cy="5534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71057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23635"/>
      </p:ext>
    </p:extLst>
  </p:cSld>
  <p:clrMapOvr>
    <a:masterClrMapping/>
  </p:clrMapOvr>
  <p:transition spd="slow">
    <p:push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274425"/>
      </p:ext>
    </p:extLst>
  </p:cSld>
  <p:clrMapOvr>
    <a:masterClrMapping/>
  </p:clrMapOvr>
  <p:transition spd="slow">
    <p:pu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663" y="990600"/>
            <a:ext cx="4221162" cy="5534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990600"/>
            <a:ext cx="4222750" cy="5534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53078"/>
      </p:ext>
    </p:extLst>
  </p:cSld>
  <p:clrMapOvr>
    <a:masterClrMapping/>
  </p:clrMapOvr>
  <p:transition spd="slow">
    <p:pu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16084"/>
      </p:ext>
    </p:extLst>
  </p:cSld>
  <p:clrMapOvr>
    <a:masterClrMapping/>
  </p:clrMapOvr>
  <p:transition spd="slow">
    <p:pu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17614"/>
      </p:ext>
    </p:extLst>
  </p:cSld>
  <p:clrMapOvr>
    <a:masterClrMapping/>
  </p:clrMapOvr>
  <p:transition spd="slow">
    <p:pu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130755"/>
      </p:ext>
    </p:extLst>
  </p:cSld>
  <p:clrMapOvr>
    <a:masterClrMapping/>
  </p:clrMapOvr>
  <p:transition spd="slow">
    <p:pu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436306"/>
      </p:ext>
    </p:extLst>
  </p:cSld>
  <p:clrMapOvr>
    <a:masterClrMapping/>
  </p:clrMapOvr>
  <p:transition spd="slow">
    <p:push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1981057"/>
      </p:ext>
    </p:extLst>
  </p:cSld>
  <p:clrMapOvr>
    <a:masterClrMapping/>
  </p:clrMapOvr>
  <p:transition spd="slow">
    <p:push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80592"/>
      </p:ext>
    </p:extLst>
  </p:cSld>
  <p:clrMapOvr>
    <a:masterClrMapping/>
  </p:clrMapOvr>
  <p:transition spd="slow">
    <p:push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2875"/>
            <a:ext cx="2187575" cy="638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" y="142875"/>
            <a:ext cx="6410325" cy="638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26975"/>
      </p:ext>
    </p:extLst>
  </p:cSld>
  <p:clrMapOvr>
    <a:masterClrMapping/>
  </p:clrMapOvr>
  <p:transition spd="slow">
    <p:push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142875"/>
            <a:ext cx="630555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0663" y="990600"/>
            <a:ext cx="4221162" cy="5534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990600"/>
            <a:ext cx="4222750" cy="5534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23289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1500"/>
      </p:ext>
    </p:extLst>
  </p:cSld>
  <p:clrMapOvr>
    <a:masterClrMapping/>
  </p:clrMapOvr>
  <p:transition spd="slow">
    <p:push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142875"/>
            <a:ext cx="630555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0663" y="990600"/>
            <a:ext cx="4221162" cy="5534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94225" y="990600"/>
            <a:ext cx="4222750" cy="55340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241486717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10312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224767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2833810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87400"/>
          </a:xfrm>
          <a:prstGeom prst="rect">
            <a:avLst/>
          </a:prstGeom>
          <a:solidFill>
            <a:srgbClr val="194140"/>
          </a:solidFill>
          <a:ln>
            <a:noFill/>
          </a:ln>
        </p:spPr>
        <p:txBody>
          <a:bodyPr wrap="none" anchor="ctr"/>
          <a:lstStyle/>
          <a:p>
            <a:pPr algn="l"/>
            <a:endParaRPr lang="en-US" sz="23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 userDrawn="1"/>
        </p:nvSpPr>
        <p:spPr bwMode="auto">
          <a:xfrm>
            <a:off x="7170738" y="-14288"/>
            <a:ext cx="1973262" cy="827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663" y="990600"/>
            <a:ext cx="8596312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title"/>
          </p:nvPr>
        </p:nvSpPr>
        <p:spPr bwMode="white">
          <a:xfrm>
            <a:off x="66675" y="142875"/>
            <a:ext cx="6305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45"/>
          <p:cNvSpPr>
            <a:spLocks noChangeArrowheads="1"/>
          </p:cNvSpPr>
          <p:nvPr userDrawn="1"/>
        </p:nvSpPr>
        <p:spPr bwMode="auto">
          <a:xfrm rot="10800000" flipV="1">
            <a:off x="0" y="6553200"/>
            <a:ext cx="9144000" cy="304800"/>
          </a:xfrm>
          <a:prstGeom prst="rect">
            <a:avLst/>
          </a:prstGeom>
          <a:noFill/>
          <a:ln w="12700" algn="ctr">
            <a:solidFill>
              <a:srgbClr val="173C3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 b="0"/>
          </a:p>
        </p:txBody>
      </p:sp>
      <p:sp>
        <p:nvSpPr>
          <p:cNvPr id="1032" name="Rectangle 26"/>
          <p:cNvSpPr>
            <a:spLocks noChangeArrowheads="1"/>
          </p:cNvSpPr>
          <p:nvPr userDrawn="1"/>
        </p:nvSpPr>
        <p:spPr bwMode="auto">
          <a:xfrm flipH="1">
            <a:off x="8178800" y="6597650"/>
            <a:ext cx="9525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r>
              <a:rPr lang="en-US" sz="1000" dirty="0" smtClean="0">
                <a:cs typeface="Times New Roman" pitchFamily="18" charset="0"/>
              </a:rPr>
              <a:t>Page </a:t>
            </a:r>
            <a:fld id="{9D2E4DD0-FB92-462A-827A-BA7E8DA96081}" type="slidenum">
              <a:rPr lang="en-US" sz="1000">
                <a:cs typeface="Times New Roman" pitchFamily="18" charset="0"/>
              </a:rPr>
              <a:pPr algn="r" eaLnBrk="0" hangingPunct="0"/>
              <a:t>‹#›</a:t>
            </a:fld>
            <a:endParaRPr lang="en-US" sz="1000" dirty="0">
              <a:cs typeface="Times New Roman" pitchFamily="18" charset="0"/>
            </a:endParaRPr>
          </a:p>
        </p:txBody>
      </p:sp>
      <p:pic>
        <p:nvPicPr>
          <p:cNvPr id="1039" name="Picture 15" descr="http://globaledge.msu.edu/content/partners/msu-footer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250" y="208988"/>
            <a:ext cx="1857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6"/>
          <p:cNvSpPr>
            <a:spLocks noChangeArrowheads="1"/>
          </p:cNvSpPr>
          <p:nvPr userDrawn="1"/>
        </p:nvSpPr>
        <p:spPr bwMode="auto">
          <a:xfrm flipH="1">
            <a:off x="-2" y="6595675"/>
            <a:ext cx="22352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en-US" sz="1000" dirty="0" smtClean="0">
                <a:cs typeface="Times New Roman" pitchFamily="18" charset="0"/>
              </a:rPr>
              <a:t>All Rights Reserved</a:t>
            </a:r>
            <a:endParaRPr lang="en-US" sz="1000" dirty="0"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 spd="slow">
    <p:pu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ransition spd="slow">
    <p:pu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87400"/>
          </a:xfrm>
          <a:prstGeom prst="rect">
            <a:avLst/>
          </a:prstGeom>
          <a:solidFill>
            <a:srgbClr val="0442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en-US" sz="23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7170738" y="-14288"/>
            <a:ext cx="1973262" cy="827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663" y="990600"/>
            <a:ext cx="8596312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9"/>
          <p:cNvSpPr>
            <a:spLocks noGrp="1" noChangeArrowheads="1"/>
          </p:cNvSpPr>
          <p:nvPr>
            <p:ph type="title"/>
          </p:nvPr>
        </p:nvSpPr>
        <p:spPr bwMode="white">
          <a:xfrm>
            <a:off x="66675" y="142875"/>
            <a:ext cx="6305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43"/>
          <p:cNvSpPr>
            <a:spLocks noChangeArrowheads="1"/>
          </p:cNvSpPr>
          <p:nvPr userDrawn="1"/>
        </p:nvSpPr>
        <p:spPr bwMode="auto">
          <a:xfrm flipH="1">
            <a:off x="0" y="6578600"/>
            <a:ext cx="2514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/>
            <a:r>
              <a:rPr lang="en-US" sz="1000">
                <a:cs typeface="Times New Roman" pitchFamily="18" charset="0"/>
              </a:rPr>
              <a:t>Strictly Private and Confidential</a:t>
            </a:r>
          </a:p>
        </p:txBody>
      </p:sp>
      <p:sp>
        <p:nvSpPr>
          <p:cNvPr id="2055" name="Rectangle 45"/>
          <p:cNvSpPr>
            <a:spLocks noChangeArrowheads="1"/>
          </p:cNvSpPr>
          <p:nvPr userDrawn="1"/>
        </p:nvSpPr>
        <p:spPr bwMode="auto">
          <a:xfrm rot="10800000" flipV="1">
            <a:off x="0" y="6553200"/>
            <a:ext cx="9144000" cy="304800"/>
          </a:xfrm>
          <a:prstGeom prst="rect">
            <a:avLst/>
          </a:prstGeom>
          <a:noFill/>
          <a:ln w="12700" algn="ctr">
            <a:solidFill>
              <a:srgbClr val="04426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 b="0"/>
          </a:p>
        </p:txBody>
      </p:sp>
      <p:sp>
        <p:nvSpPr>
          <p:cNvPr id="2056" name="Rectangle 26"/>
          <p:cNvSpPr>
            <a:spLocks noChangeArrowheads="1"/>
          </p:cNvSpPr>
          <p:nvPr userDrawn="1"/>
        </p:nvSpPr>
        <p:spPr bwMode="auto">
          <a:xfrm flipH="1">
            <a:off x="8178800" y="6597650"/>
            <a:ext cx="9525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r>
              <a:rPr lang="en-US" sz="1000">
                <a:cs typeface="Times New Roman" pitchFamily="18" charset="0"/>
              </a:rPr>
              <a:t>Page </a:t>
            </a:r>
            <a:fld id="{4ABB8090-DBE2-4396-ACB2-0EF9EFEF37E2}" type="slidenum">
              <a:rPr lang="en-US" sz="1000">
                <a:cs typeface="Times New Roman" pitchFamily="18" charset="0"/>
              </a:rPr>
              <a:pPr algn="r" eaLnBrk="0" hangingPunct="0"/>
              <a:t>‹#›</a:t>
            </a:fld>
            <a:endParaRPr lang="en-US" sz="1000">
              <a:cs typeface="Times New Roman" pitchFamily="18" charset="0"/>
            </a:endParaRPr>
          </a:p>
        </p:txBody>
      </p:sp>
      <p:pic>
        <p:nvPicPr>
          <p:cNvPr id="2057" name="Picture 2" descr="https://services.intralinks.com/services/workspaces/documents/file/AS_RGB.jpg?forceDownload=F&amp;documentId=835658797&amp;workspaceId=965052&amp;client=MA%2DFX&amp;httpStatus=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8" y="271463"/>
            <a:ext cx="19034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pu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81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 spd="slow">
    <p:push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87400"/>
          </a:xfrm>
          <a:prstGeom prst="rect">
            <a:avLst/>
          </a:prstGeom>
          <a:solidFill>
            <a:srgbClr val="194140"/>
          </a:solidFill>
          <a:ln>
            <a:noFill/>
          </a:ln>
        </p:spPr>
        <p:txBody>
          <a:bodyPr wrap="none" anchor="ctr"/>
          <a:lstStyle/>
          <a:p>
            <a:pPr algn="l">
              <a:defRPr/>
            </a:pPr>
            <a:endParaRPr lang="en-US" sz="23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 userDrawn="1"/>
        </p:nvSpPr>
        <p:spPr bwMode="auto">
          <a:xfrm>
            <a:off x="7170738" y="-14288"/>
            <a:ext cx="1973262" cy="827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663" y="990600"/>
            <a:ext cx="8596312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title"/>
          </p:nvPr>
        </p:nvSpPr>
        <p:spPr bwMode="white">
          <a:xfrm>
            <a:off x="66675" y="142875"/>
            <a:ext cx="6305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45"/>
          <p:cNvSpPr>
            <a:spLocks noChangeArrowheads="1"/>
          </p:cNvSpPr>
          <p:nvPr userDrawn="1"/>
        </p:nvSpPr>
        <p:spPr bwMode="auto">
          <a:xfrm rot="10800000" flipV="1">
            <a:off x="0" y="6553200"/>
            <a:ext cx="9144000" cy="304800"/>
          </a:xfrm>
          <a:prstGeom prst="rect">
            <a:avLst/>
          </a:prstGeom>
          <a:noFill/>
          <a:ln w="12700" algn="ctr">
            <a:solidFill>
              <a:srgbClr val="173C34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32" name="Rectangle 26"/>
          <p:cNvSpPr>
            <a:spLocks noChangeArrowheads="1"/>
          </p:cNvSpPr>
          <p:nvPr userDrawn="1"/>
        </p:nvSpPr>
        <p:spPr bwMode="auto">
          <a:xfrm flipH="1">
            <a:off x="8178800" y="6597650"/>
            <a:ext cx="952500" cy="2190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eaLnBrk="0" hangingPunct="0">
              <a:defRPr/>
            </a:pPr>
            <a:r>
              <a:rPr lang="en-US" sz="1000" dirty="0">
                <a:solidFill>
                  <a:srgbClr val="000000"/>
                </a:solidFill>
                <a:cs typeface="Times New Roman" pitchFamily="18" charset="0"/>
              </a:rPr>
              <a:t>Page </a:t>
            </a:r>
            <a:fld id="{4694E01B-DA89-41DA-8980-FE8F799B4B36}" type="slidenum">
              <a:rPr lang="en-US" sz="1000">
                <a:solidFill>
                  <a:srgbClr val="000000"/>
                </a:solidFill>
                <a:cs typeface="Times New Roman" pitchFamily="18" charset="0"/>
              </a:rPr>
              <a:pPr algn="r" eaLnBrk="0" hangingPunct="0"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" name="Picture 15" descr="http://globaledge.msu.edu/content/partners/msu-footer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27888" y="209550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6"/>
          <p:cNvSpPr>
            <a:spLocks noChangeArrowheads="1"/>
          </p:cNvSpPr>
          <p:nvPr userDrawn="1"/>
        </p:nvSpPr>
        <p:spPr bwMode="auto">
          <a:xfrm flipH="1">
            <a:off x="0" y="6596063"/>
            <a:ext cx="2235200" cy="2460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000" dirty="0">
                <a:solidFill>
                  <a:srgbClr val="000000"/>
                </a:solidFill>
                <a:cs typeface="Times New Roman" pitchFamily="18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4899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</p:sldLayoutIdLst>
  <p:transition spd="slow">
    <p:pu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00" y="974613"/>
            <a:ext cx="4762500" cy="4762500"/>
          </a:xfrm>
          <a:prstGeom prst="rect">
            <a:avLst/>
          </a:prstGeom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888" y="2913063"/>
            <a:ext cx="4685865" cy="978717"/>
          </a:xfrm>
          <a:prstGeom prst="rect">
            <a:avLst/>
          </a:prstGeom>
          <a:solidFill>
            <a:srgbClr val="194140"/>
          </a:solidFill>
          <a:ln>
            <a:noFill/>
          </a:ln>
        </p:spPr>
        <p:txBody>
          <a:bodyPr wrap="square" lIns="91429" tIns="45714" rIns="91429" bIns="45714">
            <a:spAutoFit/>
          </a:bodyPr>
          <a:lstStyle>
            <a:lvl1pPr marL="1654175" indent="-1654175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b="0" dirty="0" smtClean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Networking Introduction</a:t>
            </a: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solidFill>
                <a:srgbClr val="0589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056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41274" y="50800"/>
            <a:ext cx="677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Initial Contact</a:t>
            </a:r>
            <a:r>
              <a:rPr lang="en-US" sz="1800" dirty="0" smtClean="0">
                <a:solidFill>
                  <a:srgbClr val="05897C"/>
                </a:solidFill>
              </a:rPr>
              <a:t/>
            </a:r>
            <a:br>
              <a:rPr lang="en-US" sz="1800" dirty="0" smtClean="0">
                <a:solidFill>
                  <a:srgbClr val="05897C"/>
                </a:solidFill>
              </a:rPr>
            </a:br>
            <a:r>
              <a:rPr lang="en-US" sz="2600" dirty="0" smtClean="0"/>
              <a:t>Moving to a Phone Call</a:t>
            </a:r>
          </a:p>
        </p:txBody>
      </p:sp>
      <p:sp>
        <p:nvSpPr>
          <p:cNvPr id="12291" name="Rectangle 105"/>
          <p:cNvSpPr>
            <a:spLocks noChangeArrowheads="1"/>
          </p:cNvSpPr>
          <p:nvPr/>
        </p:nvSpPr>
        <p:spPr bwMode="auto">
          <a:xfrm>
            <a:off x="238125" y="1057274"/>
            <a:ext cx="8383361" cy="515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Phone Call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Once you have your first phone call established, </a:t>
            </a:r>
            <a:r>
              <a:rPr lang="en-US" sz="2400" b="0" dirty="0" smtClean="0"/>
              <a:t>make </a:t>
            </a:r>
            <a:r>
              <a:rPr lang="en-US" sz="2400" b="0" dirty="0" smtClean="0"/>
              <a:t>a cheat sheet for yourself about some general questions you’d like to ask:</a:t>
            </a:r>
          </a:p>
          <a:p>
            <a:pPr marL="1257300" lvl="3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Can you tell me a little bit about your background and how you started working at </a:t>
            </a:r>
            <a:r>
              <a:rPr lang="en-US" sz="2400" b="0" i="1" dirty="0" smtClean="0"/>
              <a:t>x?</a:t>
            </a:r>
            <a:endParaRPr lang="en-US" sz="2400" b="0" dirty="0" smtClean="0"/>
          </a:p>
          <a:p>
            <a:pPr marL="1257300" lvl="3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What trends are you noticing in the industry that have gone under the radar?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120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Research Ahead of Time</a:t>
            </a:r>
          </a:p>
          <a:p>
            <a:pPr marL="8001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At minimum, look up someone’s </a:t>
            </a:r>
            <a:r>
              <a:rPr lang="en-US" sz="2400" b="0" dirty="0" smtClean="0"/>
              <a:t>LinkedIn profile </a:t>
            </a:r>
            <a:r>
              <a:rPr lang="en-US" sz="2400" b="0" dirty="0" smtClean="0"/>
              <a:t>and have some basic knowledge of who they are before your phone call.</a:t>
            </a:r>
          </a:p>
          <a:p>
            <a:pPr marL="800100" lvl="1" indent="-342900" algn="just">
              <a:spcBef>
                <a:spcPct val="20000"/>
              </a:spcBef>
              <a:buSzPct val="80000"/>
              <a:buFont typeface="Wingdings" pitchFamily="2" charset="2"/>
              <a:buChar char="q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7803048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00" y="974613"/>
            <a:ext cx="4762500" cy="4762500"/>
          </a:xfrm>
          <a:prstGeom prst="rect">
            <a:avLst/>
          </a:prstGeom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888" y="2913063"/>
            <a:ext cx="4685865" cy="978717"/>
          </a:xfrm>
          <a:prstGeom prst="rect">
            <a:avLst/>
          </a:prstGeom>
          <a:solidFill>
            <a:srgbClr val="194140"/>
          </a:solidFill>
          <a:ln>
            <a:noFill/>
          </a:ln>
        </p:spPr>
        <p:txBody>
          <a:bodyPr wrap="square" lIns="91429" tIns="45714" rIns="91429" bIns="45714">
            <a:spAutoFit/>
          </a:bodyPr>
          <a:lstStyle>
            <a:lvl1pPr marL="1654175" indent="-1654175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b="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Staying In Touch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solidFill>
                <a:srgbClr val="0589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293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41274" y="50800"/>
            <a:ext cx="677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Staying In Touch</a:t>
            </a:r>
            <a:r>
              <a:rPr lang="en-US" sz="1800" dirty="0" smtClean="0">
                <a:solidFill>
                  <a:srgbClr val="05897C"/>
                </a:solidFill>
              </a:rPr>
              <a:t/>
            </a:r>
            <a:br>
              <a:rPr lang="en-US" sz="1800" dirty="0" smtClean="0">
                <a:solidFill>
                  <a:srgbClr val="05897C"/>
                </a:solidFill>
              </a:rPr>
            </a:br>
            <a:r>
              <a:rPr lang="en-US" sz="2600" dirty="0" smtClean="0"/>
              <a:t>The Dreaded Follow Up</a:t>
            </a:r>
          </a:p>
        </p:txBody>
      </p:sp>
      <p:sp>
        <p:nvSpPr>
          <p:cNvPr id="12291" name="Rectangle 105"/>
          <p:cNvSpPr>
            <a:spLocks noChangeArrowheads="1"/>
          </p:cNvSpPr>
          <p:nvPr/>
        </p:nvSpPr>
        <p:spPr bwMode="auto">
          <a:xfrm>
            <a:off x="238125" y="1057274"/>
            <a:ext cx="8383361" cy="515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Follow up emails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Right after your phone call, make sure that you send a simple thank you note to the person with whom you </a:t>
            </a:r>
            <a:r>
              <a:rPr lang="en-US" sz="2400" b="0" dirty="0" smtClean="0"/>
              <a:t>spoke.</a:t>
            </a:r>
            <a:endParaRPr lang="en-US" sz="2400" b="0" dirty="0" smtClean="0"/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120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Follow up phone calls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/>
              <a:t>Touch base on some regular interval with people, and develop the things that you talked about in your first </a:t>
            </a:r>
            <a:r>
              <a:rPr lang="en-US" sz="2400" b="0" dirty="0" smtClean="0"/>
              <a:t>conversation.</a:t>
            </a:r>
            <a:endParaRPr lang="en-US" sz="2400" b="0" dirty="0" smtClean="0"/>
          </a:p>
          <a:p>
            <a:pPr marL="457200" lvl="2" algn="just">
              <a:spcBef>
                <a:spcPct val="20000"/>
              </a:spcBef>
              <a:buSzPct val="80000"/>
            </a:pPr>
            <a:endParaRPr lang="en-US" sz="900" b="0" dirty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Personal Networking Trips</a:t>
            </a:r>
            <a:endParaRPr lang="en-US" sz="2800" dirty="0"/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Extremely important to visit in person</a:t>
            </a:r>
            <a:endParaRPr lang="en-US" sz="2400" b="0" dirty="0"/>
          </a:p>
          <a:p>
            <a:pPr marL="3429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549299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41274" y="50800"/>
            <a:ext cx="677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Staying In Touch</a:t>
            </a:r>
            <a:r>
              <a:rPr lang="en-US" sz="1800" dirty="0" smtClean="0">
                <a:solidFill>
                  <a:srgbClr val="05897C"/>
                </a:solidFill>
              </a:rPr>
              <a:t/>
            </a:r>
            <a:br>
              <a:rPr lang="en-US" sz="1800" dirty="0" smtClean="0">
                <a:solidFill>
                  <a:srgbClr val="05897C"/>
                </a:solidFill>
              </a:rPr>
            </a:br>
            <a:r>
              <a:rPr lang="en-US" sz="2600" dirty="0" smtClean="0"/>
              <a:t>The Dreaded Follow Up</a:t>
            </a:r>
          </a:p>
        </p:txBody>
      </p:sp>
      <p:sp>
        <p:nvSpPr>
          <p:cNvPr id="12291" name="Rectangle 105"/>
          <p:cNvSpPr>
            <a:spLocks noChangeArrowheads="1"/>
          </p:cNvSpPr>
          <p:nvPr/>
        </p:nvSpPr>
        <p:spPr bwMode="auto">
          <a:xfrm>
            <a:off x="238125" y="1057274"/>
            <a:ext cx="8383361" cy="515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>
              <a:spcBef>
                <a:spcPct val="20000"/>
              </a:spcBef>
              <a:buSzPct val="80000"/>
            </a:pPr>
            <a:r>
              <a:rPr lang="en-US" sz="4800" dirty="0" smtClean="0"/>
              <a:t>But, what do I talk about on that second phone call?</a:t>
            </a:r>
          </a:p>
        </p:txBody>
      </p:sp>
    </p:spTree>
    <p:extLst>
      <p:ext uri="{BB962C8B-B14F-4D97-AF65-F5344CB8AC3E}">
        <p14:creationId xmlns:p14="http://schemas.microsoft.com/office/powerpoint/2010/main" val="2150637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00" y="974613"/>
            <a:ext cx="4762500" cy="4762500"/>
          </a:xfrm>
          <a:prstGeom prst="rect">
            <a:avLst/>
          </a:prstGeom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888" y="2913063"/>
            <a:ext cx="4685865" cy="978717"/>
          </a:xfrm>
          <a:prstGeom prst="rect">
            <a:avLst/>
          </a:prstGeom>
          <a:solidFill>
            <a:srgbClr val="194140"/>
          </a:solidFill>
          <a:ln>
            <a:noFill/>
          </a:ln>
        </p:spPr>
        <p:txBody>
          <a:bodyPr wrap="square" lIns="91429" tIns="45714" rIns="91429" bIns="45714">
            <a:spAutoFit/>
          </a:bodyPr>
          <a:lstStyle>
            <a:lvl1pPr marL="1654175" indent="-1654175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b="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Growing Your Network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solidFill>
                <a:srgbClr val="0589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077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41274" y="50800"/>
            <a:ext cx="677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Growing Your Network</a:t>
            </a:r>
            <a:r>
              <a:rPr lang="en-US" sz="1800" dirty="0" smtClean="0">
                <a:solidFill>
                  <a:srgbClr val="05897C"/>
                </a:solidFill>
              </a:rPr>
              <a:t/>
            </a:r>
            <a:br>
              <a:rPr lang="en-US" sz="1800" dirty="0" smtClean="0">
                <a:solidFill>
                  <a:srgbClr val="05897C"/>
                </a:solidFill>
              </a:rPr>
            </a:br>
            <a:r>
              <a:rPr lang="en-US" sz="2600" dirty="0" smtClean="0"/>
              <a:t>Or How To Leverage Relationships</a:t>
            </a:r>
          </a:p>
        </p:txBody>
      </p:sp>
      <p:sp>
        <p:nvSpPr>
          <p:cNvPr id="12291" name="Rectangle 105"/>
          <p:cNvSpPr>
            <a:spLocks noChangeArrowheads="1"/>
          </p:cNvSpPr>
          <p:nvPr/>
        </p:nvSpPr>
        <p:spPr bwMode="auto">
          <a:xfrm>
            <a:off x="238125" y="1057274"/>
            <a:ext cx="8383361" cy="515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Most People Want to Help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After you’ve invested in a relationship, many people are more than willing to help in whatever way they </a:t>
            </a:r>
            <a:r>
              <a:rPr lang="en-US" sz="2400" b="0" dirty="0" smtClean="0"/>
              <a:t>can.</a:t>
            </a:r>
            <a:endParaRPr lang="en-US" sz="2400" b="0" dirty="0" smtClean="0"/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120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You Need to Ask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People can’t help unless they know what you </a:t>
            </a:r>
            <a:r>
              <a:rPr lang="en-US" sz="2400" b="0" dirty="0" smtClean="0"/>
              <a:t>need.</a:t>
            </a:r>
            <a:endParaRPr lang="en-US" sz="2400" b="0" dirty="0" smtClean="0"/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900" b="0" dirty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Every Relationship Is Different</a:t>
            </a:r>
            <a:endParaRPr lang="en-US" sz="2800" dirty="0"/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Just because person A was willing to refer you immediately doesn’t mean that B, C, or D will.  Don’t force this on a relationship.</a:t>
            </a:r>
            <a:endParaRPr lang="en-US" sz="2400" b="0" dirty="0"/>
          </a:p>
          <a:p>
            <a:pPr marL="3429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0329732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00" y="974613"/>
            <a:ext cx="4762500" cy="4762500"/>
          </a:xfrm>
          <a:prstGeom prst="rect">
            <a:avLst/>
          </a:prstGeom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888" y="2913063"/>
            <a:ext cx="4685865" cy="978717"/>
          </a:xfrm>
          <a:prstGeom prst="rect">
            <a:avLst/>
          </a:prstGeom>
          <a:solidFill>
            <a:srgbClr val="194140"/>
          </a:solidFill>
          <a:ln>
            <a:noFill/>
          </a:ln>
        </p:spPr>
        <p:txBody>
          <a:bodyPr wrap="square" lIns="91429" tIns="45714" rIns="91429" bIns="45714">
            <a:spAutoFit/>
          </a:bodyPr>
          <a:lstStyle>
            <a:lvl1pPr marL="1654175" indent="-1654175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b="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Keeping Track of Everyone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solidFill>
                <a:srgbClr val="0589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660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4" y="50800"/>
            <a:ext cx="6778625" cy="6858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Keeping Track of Everyone</a:t>
            </a:r>
            <a:r>
              <a:rPr lang="en-US" sz="1800" dirty="0" smtClean="0">
                <a:solidFill>
                  <a:srgbClr val="05897C"/>
                </a:solidFill>
              </a:rPr>
              <a:t/>
            </a:r>
            <a:br>
              <a:rPr lang="en-US" sz="1800" dirty="0" smtClean="0">
                <a:solidFill>
                  <a:srgbClr val="05897C"/>
                </a:solidFill>
              </a:rPr>
            </a:br>
            <a:r>
              <a:rPr lang="en-US" sz="2600" dirty="0" smtClean="0"/>
              <a:t>Excel &amp; Word</a:t>
            </a:r>
          </a:p>
        </p:txBody>
      </p:sp>
      <p:pic>
        <p:nvPicPr>
          <p:cNvPr id="1027" name="Picture 3" descr="\\vmware-host\Shared Folders\Desktop\screenshot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r="35360" b="72596"/>
          <a:stretch/>
        </p:blipFill>
        <p:spPr bwMode="auto">
          <a:xfrm>
            <a:off x="130626" y="1028595"/>
            <a:ext cx="8877983" cy="222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0285" y="3802743"/>
            <a:ext cx="8718323" cy="281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Word Notes</a:t>
            </a:r>
            <a:endParaRPr lang="en-US" sz="2800" dirty="0"/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Keep a folder of notes on each person you talk to</a:t>
            </a:r>
          </a:p>
          <a:p>
            <a:pPr marL="3429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2400" b="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err="1" smtClean="0"/>
              <a:t>Dropbox</a:t>
            </a:r>
            <a:endParaRPr lang="en-US" sz="2800" dirty="0"/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It’s free and allows you access wherever you are</a:t>
            </a:r>
            <a:endParaRPr lang="en-US" sz="2400" b="0" dirty="0"/>
          </a:p>
          <a:p>
            <a:pPr marL="3429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582214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4" y="50800"/>
            <a:ext cx="6778625" cy="6858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Keeping Track of Everyone</a:t>
            </a:r>
            <a:r>
              <a:rPr lang="en-US" sz="1800" dirty="0" smtClean="0">
                <a:solidFill>
                  <a:srgbClr val="05897C"/>
                </a:solidFill>
              </a:rPr>
              <a:t/>
            </a:r>
            <a:br>
              <a:rPr lang="en-US" sz="1800" dirty="0" smtClean="0">
                <a:solidFill>
                  <a:srgbClr val="05897C"/>
                </a:solidFill>
              </a:rPr>
            </a:br>
            <a:r>
              <a:rPr lang="en-US" sz="2600" dirty="0" smtClean="0"/>
              <a:t>CRM Software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98" y="827314"/>
            <a:ext cx="7145565" cy="555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9081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00" y="974613"/>
            <a:ext cx="4762500" cy="4762500"/>
          </a:xfrm>
          <a:prstGeom prst="rect">
            <a:avLst/>
          </a:prstGeom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888" y="2913063"/>
            <a:ext cx="4685865" cy="978717"/>
          </a:xfrm>
          <a:prstGeom prst="rect">
            <a:avLst/>
          </a:prstGeom>
          <a:solidFill>
            <a:srgbClr val="194140"/>
          </a:solidFill>
          <a:ln>
            <a:noFill/>
          </a:ln>
        </p:spPr>
        <p:txBody>
          <a:bodyPr wrap="square" lIns="91429" tIns="45714" rIns="91429" bIns="45714">
            <a:spAutoFit/>
          </a:bodyPr>
          <a:lstStyle>
            <a:lvl1pPr marL="1654175" indent="-1654175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b="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Things to Remember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solidFill>
                <a:srgbClr val="0589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077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41274" y="50800"/>
            <a:ext cx="677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Networking Introduction</a:t>
            </a:r>
            <a:r>
              <a:rPr lang="en-US" sz="1800" dirty="0" smtClean="0">
                <a:solidFill>
                  <a:srgbClr val="05897C"/>
                </a:solidFill>
              </a:rPr>
              <a:t/>
            </a:r>
            <a:br>
              <a:rPr lang="en-US" sz="1800" dirty="0" smtClean="0">
                <a:solidFill>
                  <a:srgbClr val="05897C"/>
                </a:solidFill>
              </a:rPr>
            </a:br>
            <a:r>
              <a:rPr lang="en-US" sz="2600" dirty="0" smtClean="0"/>
              <a:t>Who Are We?</a:t>
            </a:r>
          </a:p>
        </p:txBody>
      </p:sp>
      <p:sp>
        <p:nvSpPr>
          <p:cNvPr id="12291" name="Rectangle 105"/>
          <p:cNvSpPr>
            <a:spLocks noChangeArrowheads="1"/>
          </p:cNvSpPr>
          <p:nvPr/>
        </p:nvSpPr>
        <p:spPr bwMode="auto">
          <a:xfrm>
            <a:off x="238125" y="1057274"/>
            <a:ext cx="8383361" cy="515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2000" b="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Matt </a:t>
            </a:r>
            <a:r>
              <a:rPr lang="en-US" sz="2800" dirty="0" err="1" smtClean="0"/>
              <a:t>Calvano</a:t>
            </a:r>
            <a:endParaRPr lang="en-US" sz="280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Joe Leger</a:t>
            </a:r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William Weidendorf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55335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41274" y="50800"/>
            <a:ext cx="677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Things to Remember</a:t>
            </a:r>
            <a:r>
              <a:rPr lang="en-US" sz="1800" dirty="0" smtClean="0">
                <a:solidFill>
                  <a:srgbClr val="05897C"/>
                </a:solidFill>
              </a:rPr>
              <a:t/>
            </a:r>
            <a:br>
              <a:rPr lang="en-US" sz="1800" dirty="0" smtClean="0">
                <a:solidFill>
                  <a:srgbClr val="05897C"/>
                </a:solidFill>
              </a:rPr>
            </a:br>
            <a:r>
              <a:rPr lang="en-US" sz="2600" dirty="0" smtClean="0"/>
              <a:t>Keep These In Mind!</a:t>
            </a:r>
          </a:p>
        </p:txBody>
      </p:sp>
      <p:sp>
        <p:nvSpPr>
          <p:cNvPr id="12291" name="Rectangle 105"/>
          <p:cNvSpPr>
            <a:spLocks noChangeArrowheads="1"/>
          </p:cNvSpPr>
          <p:nvPr/>
        </p:nvSpPr>
        <p:spPr bwMode="auto">
          <a:xfrm>
            <a:off x="238125" y="1057274"/>
            <a:ext cx="8383361" cy="515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Submit Your Resume to HR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You have to do it.  Don’t miss out on an opportunity because you didn’t follow procedure.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120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Make an Ask!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People can’t (easily) help unless you tell them what you need, such as:</a:t>
            </a:r>
          </a:p>
          <a:p>
            <a:pPr marL="1257300" lvl="3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Keeping in touch</a:t>
            </a:r>
          </a:p>
          <a:p>
            <a:pPr marL="1257300" lvl="3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Referrals</a:t>
            </a:r>
          </a:p>
          <a:p>
            <a:pPr marL="1257300" lvl="3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Resume drop</a:t>
            </a:r>
          </a:p>
          <a:p>
            <a:pPr marL="457200" lvl="2" algn="just">
              <a:spcBef>
                <a:spcPct val="20000"/>
              </a:spcBef>
              <a:buSzPct val="80000"/>
            </a:pPr>
            <a:endParaRPr lang="en-US" sz="900" b="0" dirty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Never Know How People Are Connected</a:t>
            </a:r>
            <a:endParaRPr lang="en-US" sz="2800" dirty="0"/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Be careful of what you say, and to whom you say it!</a:t>
            </a:r>
            <a:endParaRPr lang="en-US" sz="2400" b="0" dirty="0"/>
          </a:p>
          <a:p>
            <a:pPr marL="3429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5767292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00" y="974613"/>
            <a:ext cx="4762500" cy="4762500"/>
          </a:xfrm>
          <a:prstGeom prst="rect">
            <a:avLst/>
          </a:prstGeom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888" y="2913063"/>
            <a:ext cx="4685865" cy="978717"/>
          </a:xfrm>
          <a:prstGeom prst="rect">
            <a:avLst/>
          </a:prstGeom>
          <a:solidFill>
            <a:srgbClr val="194140"/>
          </a:solidFill>
          <a:ln>
            <a:noFill/>
          </a:ln>
        </p:spPr>
        <p:txBody>
          <a:bodyPr wrap="square" lIns="91429" tIns="45714" rIns="91429" bIns="45714">
            <a:spAutoFit/>
          </a:bodyPr>
          <a:lstStyle>
            <a:lvl1pPr marL="1654175" indent="-1654175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b="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Finding People to Reach Out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solidFill>
                <a:srgbClr val="05897C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41274" y="50800"/>
            <a:ext cx="677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Reaching Out</a:t>
            </a:r>
            <a:r>
              <a:rPr lang="en-US" sz="1800" dirty="0" smtClean="0">
                <a:solidFill>
                  <a:srgbClr val="05897C"/>
                </a:solidFill>
              </a:rPr>
              <a:t/>
            </a:r>
            <a:br>
              <a:rPr lang="en-US" sz="1800" dirty="0" smtClean="0">
                <a:solidFill>
                  <a:srgbClr val="05897C"/>
                </a:solidFill>
              </a:rPr>
            </a:br>
            <a:r>
              <a:rPr lang="en-US" sz="2600" dirty="0" smtClean="0"/>
              <a:t>Where to Look for Connections</a:t>
            </a:r>
          </a:p>
        </p:txBody>
      </p:sp>
      <p:sp>
        <p:nvSpPr>
          <p:cNvPr id="12291" name="Rectangle 105"/>
          <p:cNvSpPr>
            <a:spLocks noChangeArrowheads="1"/>
          </p:cNvSpPr>
          <p:nvPr/>
        </p:nvSpPr>
        <p:spPr bwMode="auto">
          <a:xfrm>
            <a:off x="238125" y="1057274"/>
            <a:ext cx="8383361" cy="515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FMI Friends List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Great starting point, everyone here has access.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120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FMI Advisory Board</a:t>
            </a:r>
          </a:p>
          <a:p>
            <a:pPr marL="8001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Remember though, their time is </a:t>
            </a:r>
            <a:r>
              <a:rPr lang="en-US" sz="2400" dirty="0" smtClean="0"/>
              <a:t>exceedingly scarce.</a:t>
            </a:r>
          </a:p>
          <a:p>
            <a:pPr lvl="1" algn="just">
              <a:spcBef>
                <a:spcPct val="20000"/>
              </a:spcBef>
              <a:buSzPct val="80000"/>
            </a:pPr>
            <a:endParaRPr lang="en-US" sz="1200" b="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LinkedIn</a:t>
            </a:r>
          </a:p>
          <a:p>
            <a:pPr marL="8001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Searching for alumni from other parts of the university</a:t>
            </a:r>
          </a:p>
          <a:p>
            <a:pPr marL="8001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1200" b="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Investor Relations and Equity Reports</a:t>
            </a:r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120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Friends and Family</a:t>
            </a:r>
            <a:endParaRPr lang="en-US" sz="2800" dirty="0"/>
          </a:p>
          <a:p>
            <a:pPr marL="8001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Don’t underestimate the power of this group</a:t>
            </a:r>
            <a:endParaRPr lang="en-US" sz="2400" b="0" dirty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2400" b="0" dirty="0" smtClean="0"/>
          </a:p>
          <a:p>
            <a:pPr marL="800100" lvl="1" indent="-342900" algn="just">
              <a:spcBef>
                <a:spcPct val="20000"/>
              </a:spcBef>
              <a:buSzPct val="80000"/>
              <a:buFont typeface="Wingdings" pitchFamily="2" charset="2"/>
              <a:buChar char="q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2950676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00" y="974613"/>
            <a:ext cx="4762500" cy="4762500"/>
          </a:xfrm>
          <a:prstGeom prst="rect">
            <a:avLst/>
          </a:prstGeom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888" y="2913063"/>
            <a:ext cx="4685865" cy="978717"/>
          </a:xfrm>
          <a:prstGeom prst="rect">
            <a:avLst/>
          </a:prstGeom>
          <a:solidFill>
            <a:srgbClr val="194140"/>
          </a:solidFill>
          <a:ln>
            <a:noFill/>
          </a:ln>
        </p:spPr>
        <p:txBody>
          <a:bodyPr wrap="square" lIns="91429" tIns="45714" rIns="91429" bIns="45714">
            <a:spAutoFit/>
          </a:bodyPr>
          <a:lstStyle>
            <a:lvl1pPr marL="1654175" indent="-1654175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b="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Starting Your Efforts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solidFill>
                <a:srgbClr val="0589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056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41274" y="50800"/>
            <a:ext cx="677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Starting Networking</a:t>
            </a:r>
            <a:r>
              <a:rPr lang="en-US" sz="1800" dirty="0" smtClean="0">
                <a:solidFill>
                  <a:srgbClr val="05897C"/>
                </a:solidFill>
              </a:rPr>
              <a:t/>
            </a:r>
            <a:br>
              <a:rPr lang="en-US" sz="1800" dirty="0" smtClean="0">
                <a:solidFill>
                  <a:srgbClr val="05897C"/>
                </a:solidFill>
              </a:rPr>
            </a:br>
            <a:r>
              <a:rPr lang="en-US" sz="2600" dirty="0" smtClean="0"/>
              <a:t>How to Proceed</a:t>
            </a:r>
          </a:p>
        </p:txBody>
      </p:sp>
      <p:sp>
        <p:nvSpPr>
          <p:cNvPr id="12291" name="Rectangle 105"/>
          <p:cNvSpPr>
            <a:spLocks noChangeArrowheads="1"/>
          </p:cNvSpPr>
          <p:nvPr/>
        </p:nvSpPr>
        <p:spPr bwMode="auto">
          <a:xfrm>
            <a:off x="238125" y="1057274"/>
            <a:ext cx="8383361" cy="515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Start with the Junior Staff first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Why?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They remember what the process was like for them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Understand HR and recruiting better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Generally more available and more willing to help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120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Important to Move Through the Ranks</a:t>
            </a:r>
          </a:p>
          <a:p>
            <a:pPr marL="8001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Remember to gear your questions and conversations to </a:t>
            </a:r>
            <a:r>
              <a:rPr lang="en-US" sz="2400" b="0" dirty="0" smtClean="0"/>
              <a:t>topics </a:t>
            </a:r>
            <a:r>
              <a:rPr lang="en-US" sz="2400" b="0" dirty="0" smtClean="0"/>
              <a:t>appropriate to the person </a:t>
            </a:r>
          </a:p>
          <a:p>
            <a:pPr marL="800100" lvl="1" indent="-342900" algn="just">
              <a:spcBef>
                <a:spcPct val="20000"/>
              </a:spcBef>
              <a:buSzPct val="80000"/>
              <a:buFont typeface="Wingdings" pitchFamily="2" charset="2"/>
              <a:buChar char="q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3128838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00" y="974613"/>
            <a:ext cx="4762500" cy="4762500"/>
          </a:xfrm>
          <a:prstGeom prst="rect">
            <a:avLst/>
          </a:prstGeom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888" y="2913063"/>
            <a:ext cx="4685865" cy="978717"/>
          </a:xfrm>
          <a:prstGeom prst="rect">
            <a:avLst/>
          </a:prstGeom>
          <a:solidFill>
            <a:srgbClr val="194140"/>
          </a:solidFill>
          <a:ln>
            <a:noFill/>
          </a:ln>
        </p:spPr>
        <p:txBody>
          <a:bodyPr wrap="square" lIns="91429" tIns="45714" rIns="91429" bIns="45714">
            <a:spAutoFit/>
          </a:bodyPr>
          <a:lstStyle>
            <a:lvl1pPr marL="1654175" indent="-1654175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b="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Initial Contact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  <a:buClr>
                <a:schemeClr val="accent2"/>
              </a:buClr>
            </a:pPr>
            <a:endParaRPr lang="en-US" sz="2400" dirty="0">
              <a:solidFill>
                <a:srgbClr val="0589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433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41274" y="50800"/>
            <a:ext cx="677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Initial Contact</a:t>
            </a:r>
            <a:r>
              <a:rPr lang="en-US" sz="1800" dirty="0" smtClean="0">
                <a:solidFill>
                  <a:srgbClr val="05897C"/>
                </a:solidFill>
              </a:rPr>
              <a:t/>
            </a:r>
            <a:br>
              <a:rPr lang="en-US" sz="1800" dirty="0" smtClean="0">
                <a:solidFill>
                  <a:srgbClr val="05897C"/>
                </a:solidFill>
              </a:rPr>
            </a:br>
            <a:r>
              <a:rPr lang="en-US" sz="2600" dirty="0" smtClean="0"/>
              <a:t>Making that initial connection</a:t>
            </a:r>
          </a:p>
        </p:txBody>
      </p:sp>
      <p:sp>
        <p:nvSpPr>
          <p:cNvPr id="12291" name="Rectangle 105"/>
          <p:cNvSpPr>
            <a:spLocks noChangeArrowheads="1"/>
          </p:cNvSpPr>
          <p:nvPr/>
        </p:nvSpPr>
        <p:spPr bwMode="auto">
          <a:xfrm>
            <a:off x="238125" y="1057274"/>
            <a:ext cx="8383361" cy="515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Email</a:t>
            </a:r>
            <a:endParaRPr lang="en-US" sz="2400" b="0" dirty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600" b="0" dirty="0"/>
          </a:p>
          <a:p>
            <a:pPr algn="just">
              <a:spcBef>
                <a:spcPct val="20000"/>
              </a:spcBef>
              <a:buSzPct val="80000"/>
            </a:pPr>
            <a:r>
              <a:rPr lang="en-US" sz="2000" b="0" dirty="0"/>
              <a:t>Dear </a:t>
            </a:r>
            <a:r>
              <a:rPr lang="en-US" sz="2000" b="0" i="1" dirty="0" smtClean="0"/>
              <a:t>So and So</a:t>
            </a:r>
            <a:r>
              <a:rPr lang="en-US" sz="2000" b="0" dirty="0" smtClean="0"/>
              <a:t>,</a:t>
            </a:r>
          </a:p>
          <a:p>
            <a:pPr algn="just">
              <a:spcBef>
                <a:spcPct val="20000"/>
              </a:spcBef>
              <a:buSzPct val="80000"/>
            </a:pPr>
            <a:r>
              <a:rPr lang="en-US" sz="2000" b="0" dirty="0" smtClean="0"/>
              <a:t>My </a:t>
            </a:r>
            <a:r>
              <a:rPr lang="en-US" sz="2000" b="0" dirty="0"/>
              <a:t>name is William Weidendorf and I am currently a student at Michigan State studying Finance as part of the FMI program.  I have been trying to expand my knowledge and understanding of the financial services industry beyond what we learn in reading our textbooks and in class.  </a:t>
            </a:r>
            <a:endParaRPr lang="en-US" sz="2000" b="0" dirty="0" smtClean="0"/>
          </a:p>
          <a:p>
            <a:pPr algn="just">
              <a:spcBef>
                <a:spcPct val="20000"/>
              </a:spcBef>
              <a:buSzPct val="80000"/>
            </a:pPr>
            <a:endParaRPr lang="en-US" sz="2000" b="0" dirty="0"/>
          </a:p>
          <a:p>
            <a:pPr algn="just">
              <a:spcBef>
                <a:spcPct val="20000"/>
              </a:spcBef>
              <a:buSzPct val="80000"/>
            </a:pPr>
            <a:r>
              <a:rPr lang="en-US" sz="2000" b="0" dirty="0" smtClean="0"/>
              <a:t>I </a:t>
            </a:r>
            <a:r>
              <a:rPr lang="en-US" sz="2000" b="0" dirty="0"/>
              <a:t>was hoping that you might have some time to talk over the next week to discuss your experiences </a:t>
            </a:r>
            <a:r>
              <a:rPr lang="en-US" sz="2000" b="0" dirty="0" smtClean="0"/>
              <a:t>at </a:t>
            </a:r>
            <a:r>
              <a:rPr lang="en-US" sz="2000" b="0" i="1" dirty="0" smtClean="0"/>
              <a:t>Hedge Fund</a:t>
            </a:r>
            <a:r>
              <a:rPr lang="en-US" sz="2000" b="0" dirty="0" smtClean="0"/>
              <a:t>, </a:t>
            </a:r>
            <a:r>
              <a:rPr lang="en-US" sz="2000" b="0" i="1" dirty="0" smtClean="0"/>
              <a:t>Bank 1</a:t>
            </a:r>
            <a:r>
              <a:rPr lang="en-US" sz="2000" b="0" dirty="0" smtClean="0"/>
              <a:t>, </a:t>
            </a:r>
            <a:r>
              <a:rPr lang="en-US" sz="2000" b="0" dirty="0"/>
              <a:t>and </a:t>
            </a:r>
            <a:r>
              <a:rPr lang="en-US" sz="2000" b="0" i="1" dirty="0" smtClean="0"/>
              <a:t>Bank 2</a:t>
            </a:r>
            <a:r>
              <a:rPr lang="en-US" sz="2000" b="0" dirty="0" smtClean="0"/>
              <a:t> </a:t>
            </a:r>
            <a:r>
              <a:rPr lang="en-US" sz="2000" b="0" dirty="0"/>
              <a:t>and to share any other advice you might have to better prepare me for a career in the financial services industry.  My schedule is fairly flexible, and my evenings and weekends are typically available to talk</a:t>
            </a:r>
            <a:r>
              <a:rPr lang="en-US" sz="2000" b="0" dirty="0" smtClean="0"/>
              <a:t>.</a:t>
            </a:r>
          </a:p>
          <a:p>
            <a:pPr algn="just">
              <a:spcBef>
                <a:spcPct val="20000"/>
              </a:spcBef>
              <a:buSzPct val="80000"/>
            </a:pPr>
            <a:endParaRPr lang="en-US" sz="2000" b="0" dirty="0"/>
          </a:p>
          <a:p>
            <a:pPr algn="just">
              <a:spcBef>
                <a:spcPct val="20000"/>
              </a:spcBef>
              <a:buSzPct val="80000"/>
            </a:pPr>
            <a:r>
              <a:rPr lang="en-US" sz="2000" b="0" dirty="0" smtClean="0"/>
              <a:t>Thanks </a:t>
            </a:r>
            <a:r>
              <a:rPr lang="en-US" sz="2000" b="0" dirty="0"/>
              <a:t>for your consideration, and I look forward to talking to you soon.</a:t>
            </a:r>
            <a:endParaRPr lang="en-US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85387934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41274" y="50800"/>
            <a:ext cx="6778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Initial Contact</a:t>
            </a:r>
            <a:r>
              <a:rPr lang="en-US" sz="1800" dirty="0">
                <a:solidFill>
                  <a:srgbClr val="05897C"/>
                </a:solidFill>
              </a:rPr>
              <a:t/>
            </a:r>
            <a:br>
              <a:rPr lang="en-US" sz="1800" dirty="0">
                <a:solidFill>
                  <a:srgbClr val="05897C"/>
                </a:solidFill>
              </a:rPr>
            </a:br>
            <a:r>
              <a:rPr lang="en-US" sz="2600" dirty="0" smtClean="0"/>
              <a:t>Be (Reasonably) Persistent</a:t>
            </a:r>
          </a:p>
        </p:txBody>
      </p:sp>
      <p:sp>
        <p:nvSpPr>
          <p:cNvPr id="12291" name="Rectangle 105"/>
          <p:cNvSpPr>
            <a:spLocks noChangeArrowheads="1"/>
          </p:cNvSpPr>
          <p:nvPr/>
        </p:nvSpPr>
        <p:spPr bwMode="auto">
          <a:xfrm>
            <a:off x="238125" y="1057274"/>
            <a:ext cx="8383361" cy="515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Email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If no response from your first email, circle back around a week later.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Repeat this another </a:t>
            </a:r>
            <a:r>
              <a:rPr lang="en-US" sz="2400" b="0" dirty="0" smtClean="0"/>
              <a:t>time, </a:t>
            </a:r>
            <a:r>
              <a:rPr lang="en-US" sz="2400" b="0" dirty="0" smtClean="0"/>
              <a:t>if </a:t>
            </a:r>
            <a:r>
              <a:rPr lang="en-US" sz="2400" b="0" dirty="0" smtClean="0"/>
              <a:t>still no </a:t>
            </a:r>
            <a:r>
              <a:rPr lang="en-US" sz="2400" b="0" dirty="0" smtClean="0"/>
              <a:t>response.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If, after 3 attempts to reach out, you still hear nothing, wait 3 to 4 weeks and then try one last time.</a:t>
            </a:r>
          </a:p>
          <a:p>
            <a:pPr marL="800100" lvl="2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endParaRPr lang="en-US" sz="1200" dirty="0" smtClean="0"/>
          </a:p>
          <a:p>
            <a:pPr marL="342900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800" dirty="0" smtClean="0"/>
              <a:t>Consider Your Timing</a:t>
            </a:r>
          </a:p>
          <a:p>
            <a:pPr marL="800100" lvl="1" indent="-342900" algn="just">
              <a:spcBef>
                <a:spcPct val="20000"/>
              </a:spcBef>
              <a:buSzPct val="80000"/>
              <a:buFont typeface="Wingdings" pitchFamily="2" charset="2"/>
              <a:buChar char="w"/>
            </a:pPr>
            <a:r>
              <a:rPr lang="en-US" sz="2400" b="0" dirty="0" smtClean="0"/>
              <a:t>It’s going to be impossible to </a:t>
            </a:r>
            <a:r>
              <a:rPr lang="en-US" sz="2400" b="0" dirty="0" smtClean="0"/>
              <a:t>reach someone </a:t>
            </a:r>
            <a:r>
              <a:rPr lang="en-US" sz="2400" b="0" dirty="0" smtClean="0"/>
              <a:t>in </a:t>
            </a:r>
            <a:r>
              <a:rPr lang="en-US" sz="2400" b="0" dirty="0" smtClean="0"/>
              <a:t>the research function </a:t>
            </a:r>
            <a:r>
              <a:rPr lang="en-US" sz="2400" b="0" dirty="0" smtClean="0"/>
              <a:t>in the middle of earnings </a:t>
            </a:r>
            <a:r>
              <a:rPr lang="en-US" sz="2400" b="0" dirty="0" smtClean="0"/>
              <a:t>season.</a:t>
            </a:r>
            <a:endParaRPr lang="en-US" sz="2400" b="0" dirty="0" smtClean="0"/>
          </a:p>
          <a:p>
            <a:pPr marL="800100" lvl="1" indent="-342900" algn="just">
              <a:spcBef>
                <a:spcPct val="20000"/>
              </a:spcBef>
              <a:buSzPct val="80000"/>
              <a:buFont typeface="Wingdings" pitchFamily="2" charset="2"/>
              <a:buChar char="q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6651183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Default Design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53512</TotalTime>
  <Words>589</Words>
  <Application>Microsoft Office PowerPoint</Application>
  <PresentationFormat>On-screen Show (4:3)</PresentationFormat>
  <Paragraphs>108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4_Default Design</vt:lpstr>
      <vt:lpstr>1_Default Design</vt:lpstr>
      <vt:lpstr>6_Default Design</vt:lpstr>
      <vt:lpstr>Custom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Keeping Track of Everyone Excel &amp; Word</vt:lpstr>
      <vt:lpstr>Keeping Track of Everyone CRM Software</vt:lpstr>
      <vt:lpstr>PowerPoint Presentation</vt:lpstr>
      <vt:lpstr>PowerPoint Presentation</vt:lpstr>
    </vt:vector>
  </TitlesOfParts>
  <Company>bgl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Blake Joh</dc:creator>
  <cp:lastModifiedBy>Dashney, Helen</cp:lastModifiedBy>
  <cp:revision>1498</cp:revision>
  <cp:lastPrinted>2011-07-07T04:22:41Z</cp:lastPrinted>
  <dcterms:created xsi:type="dcterms:W3CDTF">2008-05-05T21:41:46Z</dcterms:created>
  <dcterms:modified xsi:type="dcterms:W3CDTF">2013-01-14T21:10:36Z</dcterms:modified>
</cp:coreProperties>
</file>