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1" r:id="rId2"/>
    <p:sldId id="342" r:id="rId3"/>
    <p:sldId id="343" r:id="rId4"/>
    <p:sldId id="345" r:id="rId5"/>
    <p:sldId id="346" r:id="rId6"/>
    <p:sldId id="341" r:id="rId7"/>
    <p:sldId id="3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137A63"/>
    <a:srgbClr val="52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91429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944" y="1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1B066-688E-EB4D-AD40-2A20B49F922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F598-68C0-874A-B22D-88831287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ACF56-E10B-4DBA-B721-48624825B67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/>
        <p:txBody>
          <a:bodyPr lIns="88567" tIns="44283" rIns="88567" bIns="44283"/>
          <a:lstStyle/>
          <a:p>
            <a:endParaRPr lang="zh-CN" alt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029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67" tIns="44283" rIns="88567" bIns="44283" anchor="b"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A854EF-0A5C-43F4-A874-F3CF6455BE0C}" type="slidenum">
              <a:rPr lang="zh-CN" altLang="en-US" sz="1200"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24A-988E-7B49-BE3C-AC375EBC1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1143000"/>
            <a:ext cx="8877300" cy="2844149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EA4C7-09F8-334E-83FE-48444BAA6B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0700" y="3986784"/>
            <a:ext cx="8877300" cy="393192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4918C4-B749-0945-A507-68A9CE798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0700" y="4379976"/>
            <a:ext cx="8877300" cy="3905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2" name="Picture 11" descr="Broad College of Business">
            <a:extLst>
              <a:ext uri="{FF2B5EF4-FFF2-40B4-BE49-F238E27FC236}">
                <a16:creationId xmlns:a16="http://schemas.microsoft.com/office/drawing/2014/main" id="{D8E15BD3-B028-9D43-9D2D-97D1AEF08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2298" y="5960697"/>
            <a:ext cx="4305300" cy="296089"/>
          </a:xfrm>
          <a:prstGeom prst="rect">
            <a:avLst/>
          </a:prstGeom>
        </p:spPr>
      </p:pic>
      <p:pic>
        <p:nvPicPr>
          <p:cNvPr id="14" name="Picture 13" descr="Half of a translucent spartan helmet over a green tinted backdrop of the Minskoff Pavilion,">
            <a:extLst>
              <a:ext uri="{FF2B5EF4-FFF2-40B4-BE49-F238E27FC236}">
                <a16:creationId xmlns:a16="http://schemas.microsoft.com/office/drawing/2014/main" id="{3C25AB49-37AD-324B-8B9E-0E784A281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l="49677" t="9217" b="15073"/>
          <a:stretch/>
        </p:blipFill>
        <p:spPr>
          <a:xfrm>
            <a:off x="0" y="1"/>
            <a:ext cx="3943350" cy="6858000"/>
          </a:xfrm>
          <a:prstGeom prst="rect">
            <a:avLst/>
          </a:prstGeom>
        </p:spPr>
      </p:pic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C604016-D377-C14B-B775-9DBD125E05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0700" y="557784"/>
            <a:ext cx="8877300" cy="3931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0088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77EF-607C-294D-AF9C-C95E188C0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1" y="1143000"/>
            <a:ext cx="3642690" cy="921735"/>
          </a:xfrm>
        </p:spPr>
        <p:txBody>
          <a:bodyPr/>
          <a:lstStyle/>
          <a:p>
            <a:r>
              <a:rPr lang="en-US" dirty="0"/>
              <a:t>Chart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53279-E05E-844C-B04B-01EB902778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0701" y="2242687"/>
            <a:ext cx="3022599" cy="37009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0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350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University Advancement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5DD3336C-42D0-834D-8EE9-5341E3CF2FF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571744" y="1408176"/>
            <a:ext cx="5705856" cy="453542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BD0D24-F7FE-2940-A729-A817045F6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FDBF1CFE-EC4E-F14C-A51F-AB87CB4D584B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ul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C5B6-5EEA-A54A-BB33-49DEA9BC0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04FF4010-DA7B-8F48-B09F-6034284526D8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A8AF4A3-F987-4443-9BF8-D68BB3C67C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14400" y="1143000"/>
            <a:ext cx="10363200" cy="5067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3436-7C21-AF4D-AE8F-FA466855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3000"/>
            <a:ext cx="9486900" cy="9217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0FC631-AFB6-484D-ACDE-DAA98BCF7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700" y="2242687"/>
            <a:ext cx="4559300" cy="3700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931A78-94FE-4A43-93B2-C0D1FE714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8300" y="2242687"/>
            <a:ext cx="4559300" cy="3700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FD1C61-B5B2-A449-9899-9B9EFD364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F0A3CC4E-0112-5B48-ADC8-60547FCC7EBF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+ Content - MINT">
    <p:bg>
      <p:bgPr>
        <a:solidFill>
          <a:srgbClr val="137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143000"/>
            <a:ext cx="9486900" cy="9217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Green BG #137A63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80F2-8198-B84D-9B60-A408DF62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2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+ Content - MINT ">
    <p:bg>
      <p:bgPr>
        <a:solidFill>
          <a:srgbClr val="137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309508"/>
            <a:ext cx="4027004" cy="463409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Heading Goes Here </a:t>
            </a:r>
            <a:br>
              <a:rPr lang="en-US" dirty="0"/>
            </a:br>
            <a:r>
              <a:rPr lang="en-US" dirty="0"/>
              <a:t>Mint Green BG #137A63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80F2-8198-B84D-9B60-A408DF62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9509"/>
            <a:ext cx="5181601" cy="4634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3234D-005F-5E4E-B559-C5637D534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D2CEB2-C742-034D-9573-87B89AEDC44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C2F2F3-1C41-C343-B8F2-24F201A4B5B3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4CC2B82-C708-B94B-ACD8-F12B88135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47AA37A-63C9-3746-92C5-4AEABB1AB434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FDC056-A9CD-494D-BFB1-E9728ED4B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DA9CC92-D2CA-CA4A-83B1-0C055D04BA5D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3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AF9D-1ABF-B548-9B6E-A4EB61610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143000"/>
            <a:ext cx="9486900" cy="9217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Profile Template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3639F-99EC-B742-B346-1D851145B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12440569-67DA-F24A-8E19-9F232ACE2DFE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4" name="Picture Placeholder 3" descr="Insert Image">
            <a:extLst>
              <a:ext uri="{FF2B5EF4-FFF2-40B4-BE49-F238E27FC236}">
                <a16:creationId xmlns:a16="http://schemas.microsoft.com/office/drawing/2014/main" id="{1CB1A38D-06F4-9147-8271-7FA05C8D751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900258" y="2378225"/>
            <a:ext cx="1463040" cy="146304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3" descr="Insert Image">
            <a:extLst>
              <a:ext uri="{FF2B5EF4-FFF2-40B4-BE49-F238E27FC236}">
                <a16:creationId xmlns:a16="http://schemas.microsoft.com/office/drawing/2014/main" id="{74AF5815-AE89-7E4C-9D4D-C9A82CAE7AC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364480" y="2378225"/>
            <a:ext cx="1463040" cy="146304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13A49-27DE-8E4A-8F0C-B9D85A11A8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0700" y="3982870"/>
            <a:ext cx="2776593" cy="17526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/>
            </a:lvl1pPr>
            <a:lvl2pPr marL="238125" indent="0">
              <a:buNone/>
              <a:defRPr sz="2000"/>
            </a:lvl2pPr>
            <a:lvl3pPr marL="493712" indent="0">
              <a:buNone/>
              <a:defRPr sz="2000"/>
            </a:lvl3pPr>
            <a:lvl4pPr marL="815975" indent="0">
              <a:buNone/>
              <a:defRPr sz="2000"/>
            </a:lvl4pPr>
            <a:lvl5pPr marL="1079500" indent="0">
              <a:buNone/>
              <a:defRPr sz="2000"/>
            </a:lvl5pPr>
          </a:lstStyle>
          <a:p>
            <a:pPr lvl="0"/>
            <a:r>
              <a:rPr lang="en-US" dirty="0"/>
              <a:t>Name, title, dept.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769AD08-22A4-4D4D-B644-CAD72785C2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4922" y="3982870"/>
            <a:ext cx="2776593" cy="1752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238125" indent="0">
              <a:buNone/>
              <a:defRPr sz="2000"/>
            </a:lvl2pPr>
            <a:lvl3pPr marL="493712" indent="0">
              <a:buNone/>
              <a:defRPr sz="2000"/>
            </a:lvl3pPr>
            <a:lvl4pPr marL="815975" indent="0">
              <a:buNone/>
              <a:defRPr sz="2000"/>
            </a:lvl4pPr>
            <a:lvl5pPr marL="1079500" indent="0">
              <a:buNone/>
              <a:defRPr sz="2000"/>
            </a:lvl5pPr>
          </a:lstStyle>
          <a:p>
            <a:pPr lvl="0"/>
            <a:r>
              <a:rPr lang="en-US" dirty="0"/>
              <a:t>Name, title, dept.</a:t>
            </a:r>
          </a:p>
        </p:txBody>
      </p:sp>
      <p:sp>
        <p:nvSpPr>
          <p:cNvPr id="25" name="Picture Placeholder 3" descr="Insert Image">
            <a:extLst>
              <a:ext uri="{FF2B5EF4-FFF2-40B4-BE49-F238E27FC236}">
                <a16:creationId xmlns:a16="http://schemas.microsoft.com/office/drawing/2014/main" id="{5BC2E456-B172-6E4D-BCFD-ACCEA17052C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828702" y="2378225"/>
            <a:ext cx="1463040" cy="146304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4EF2C90-12EA-F34E-8D4E-26EFFCC2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19144" y="3982870"/>
            <a:ext cx="2776593" cy="1752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238125" indent="0">
              <a:buNone/>
              <a:defRPr sz="2000"/>
            </a:lvl2pPr>
            <a:lvl3pPr marL="493712" indent="0">
              <a:buNone/>
              <a:defRPr sz="2000"/>
            </a:lvl3pPr>
            <a:lvl4pPr marL="815975" indent="0">
              <a:buNone/>
              <a:defRPr sz="2000"/>
            </a:lvl4pPr>
            <a:lvl5pPr marL="1079500" indent="0">
              <a:buNone/>
              <a:defRPr sz="2000"/>
            </a:lvl5pPr>
          </a:lstStyle>
          <a:p>
            <a:pPr lvl="0"/>
            <a:r>
              <a:rPr lang="en-US" dirty="0"/>
              <a:t>Name, title, dept.</a:t>
            </a:r>
          </a:p>
        </p:txBody>
      </p:sp>
    </p:spTree>
    <p:extLst>
      <p:ext uri="{BB962C8B-B14F-4D97-AF65-F5344CB8AC3E}">
        <p14:creationId xmlns:p14="http://schemas.microsoft.com/office/powerpoint/2010/main" val="280074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C5B6-5EEA-A54A-BB33-49DEA9BC0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04FF4010-DA7B-8F48-B09F-6034284526D8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5" name="Picture Placeholder 3" descr="Insert Image">
            <a:extLst>
              <a:ext uri="{FF2B5EF4-FFF2-40B4-BE49-F238E27FC236}">
                <a16:creationId xmlns:a16="http://schemas.microsoft.com/office/drawing/2014/main" id="{05BE234F-21F3-9441-B2F6-9086E985BF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573567"/>
            <a:ext cx="3611880" cy="393192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3" descr="Insert Image">
            <a:extLst>
              <a:ext uri="{FF2B5EF4-FFF2-40B4-BE49-F238E27FC236}">
                <a16:creationId xmlns:a16="http://schemas.microsoft.com/office/drawing/2014/main" id="{1D288242-454E-BB4B-A8D7-EF0A754C73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0060" y="1573567"/>
            <a:ext cx="3611880" cy="393192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3" descr="Insert Image">
            <a:extLst>
              <a:ext uri="{FF2B5EF4-FFF2-40B4-BE49-F238E27FC236}">
                <a16:creationId xmlns:a16="http://schemas.microsoft.com/office/drawing/2014/main" id="{932D399F-032B-AF42-8D23-6CE879487E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2920" y="1573567"/>
            <a:ext cx="3611880" cy="393192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5259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7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 w/o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6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- Full Slid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FDA54-8E9D-F24D-895C-7EBA0865FB43}"/>
              </a:ext>
            </a:extLst>
          </p:cNvPr>
          <p:cNvSpPr/>
          <p:nvPr userDrawn="1"/>
        </p:nvSpPr>
        <p:spPr>
          <a:xfrm>
            <a:off x="0" y="3792071"/>
            <a:ext cx="12192000" cy="3065929"/>
          </a:xfrm>
          <a:prstGeom prst="rect">
            <a:avLst/>
          </a:prstGeom>
          <a:gradFill>
            <a:gsLst>
              <a:gs pos="0">
                <a:srgbClr val="18453B">
                  <a:alpha val="0"/>
                </a:srgbClr>
              </a:gs>
              <a:gs pos="74000">
                <a:srgbClr val="1845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A667B5C-ED52-F845-88FA-119E71396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0700" y="5823248"/>
            <a:ext cx="9486900" cy="615652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(To add photo: Right Click&gt; Format Background)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F228F2-A4B5-7C4C-8980-7BC06646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4728064"/>
            <a:ext cx="9486900" cy="1161288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Event Name</a:t>
            </a:r>
          </a:p>
        </p:txBody>
      </p:sp>
    </p:spTree>
    <p:extLst>
      <p:ext uri="{BB962C8B-B14F-4D97-AF65-F5344CB8AC3E}">
        <p14:creationId xmlns:p14="http://schemas.microsoft.com/office/powerpoint/2010/main" val="20326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184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D398C-53A2-6E46-BA2F-B6B6D0A25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001189-128F-1743-9ECF-A95C46C67A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0700" y="0"/>
            <a:ext cx="8877300" cy="3426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6EB78D-970B-0F49-BF8E-185AA9321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0700" y="3561647"/>
            <a:ext cx="8877300" cy="1767098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769E8-FE7C-E44E-B754-A69441DC01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02C830-5B4B-EB4E-BFBA-FD9EFF8488E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AB0EDA-5039-E94B-90FA-7EF7F3D884E0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C2655-9A33-494E-9D9F-7BE4CA018D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B3610D5-9B06-F040-BD65-78F17F4BF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728CB87-86F9-DA45-8D55-92C0F752B8C1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4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de Poi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FDA54-8E9D-F24D-895C-7EBA0865FB43}"/>
              </a:ext>
            </a:extLst>
          </p:cNvPr>
          <p:cNvSpPr/>
          <p:nvPr userDrawn="1"/>
        </p:nvSpPr>
        <p:spPr>
          <a:xfrm rot="5400000">
            <a:off x="2666999" y="-2666999"/>
            <a:ext cx="6858001" cy="12192004"/>
          </a:xfrm>
          <a:prstGeom prst="rect">
            <a:avLst/>
          </a:prstGeom>
          <a:gradFill>
            <a:gsLst>
              <a:gs pos="0">
                <a:srgbClr val="18453B">
                  <a:alpha val="0"/>
                </a:srgbClr>
              </a:gs>
              <a:gs pos="74000">
                <a:srgbClr val="1845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A667B5C-ED52-F845-88FA-119E71396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0700" y="3573200"/>
            <a:ext cx="6608233" cy="2370399"/>
          </a:xfrm>
        </p:spPr>
        <p:txBody>
          <a:bodyPr anchor="t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Extra Info or Context </a:t>
            </a:r>
            <a:br>
              <a:rPr lang="en-US" dirty="0"/>
            </a:br>
            <a:r>
              <a:rPr lang="en-US" dirty="0"/>
              <a:t>(To add photo: Right Click&gt; Format Background)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A05426-75F6-ED47-91C3-514CE784E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264355"/>
            <a:ext cx="6608233" cy="2253345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Pride Point</a:t>
            </a:r>
          </a:p>
        </p:txBody>
      </p:sp>
    </p:spTree>
    <p:extLst>
      <p:ext uri="{BB962C8B-B14F-4D97-AF65-F5344CB8AC3E}">
        <p14:creationId xmlns:p14="http://schemas.microsoft.com/office/powerpoint/2010/main" val="79867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764D-764B-B942-9D8F-A8E6E083B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1" y="1143000"/>
            <a:ext cx="9486900" cy="3379124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i="0" smtClean="0">
                <a:effectLst/>
              </a:defRPr>
            </a:lvl1pPr>
          </a:lstStyle>
          <a:p>
            <a:r>
              <a:rPr lang="en-US" dirty="0"/>
              <a:t>Pull Quote goes here.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non </a:t>
            </a:r>
            <a:r>
              <a:rPr lang="en-US" dirty="0" err="1"/>
              <a:t>tristique</a:t>
            </a:r>
            <a:r>
              <a:rPr lang="en-US" dirty="0"/>
              <a:t> sem. </a:t>
            </a:r>
            <a:r>
              <a:rPr lang="en-US" dirty="0" err="1"/>
              <a:t>Mauris</a:t>
            </a:r>
            <a:r>
              <a:rPr lang="en-US" dirty="0"/>
              <a:t> vestibulum libero non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ante.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F6EA1-33C9-0A40-AC41-ADB26739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/>
          <a:lstStyle/>
          <a:p>
            <a:fld id="{405FB70A-8F2F-F04B-9697-F5C7BF3563DD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FF0E58-4BF3-9B43-8DF7-2FDA34B36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0261" y="4522124"/>
            <a:ext cx="3987339" cy="477095"/>
          </a:xfrm>
        </p:spPr>
        <p:txBody>
          <a:bodyPr wrap="square">
            <a:normAutofit/>
          </a:bodyPr>
          <a:lstStyle>
            <a:lvl1pPr marL="0" indent="0" algn="r">
              <a:buNone/>
              <a:defRPr lang="en-US" sz="2800" b="0" i="0" kern="1200" smtClean="0">
                <a:solidFill>
                  <a:srgbClr val="137A63"/>
                </a:solidFill>
                <a:effectLst/>
              </a:defRPr>
            </a:lvl1pPr>
            <a:lvl2pPr marL="238125" indent="0">
              <a:buNone/>
              <a:defRPr>
                <a:solidFill>
                  <a:schemeClr val="bg2"/>
                </a:solidFill>
              </a:defRPr>
            </a:lvl2pPr>
            <a:lvl3pPr marL="493712" indent="0">
              <a:buNone/>
              <a:defRPr>
                <a:solidFill>
                  <a:schemeClr val="bg2"/>
                </a:solidFill>
              </a:defRPr>
            </a:lvl3pPr>
            <a:lvl4pPr marL="815975" indent="0">
              <a:buNone/>
              <a:defRPr>
                <a:solidFill>
                  <a:schemeClr val="bg2"/>
                </a:solidFill>
              </a:defRPr>
            </a:lvl4pPr>
            <a:lvl5pPr marL="10795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ED92F6-4AB5-3848-8EEF-7FD27FE50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0260" y="4932958"/>
            <a:ext cx="3987339" cy="477095"/>
          </a:xfrm>
        </p:spPr>
        <p:txBody>
          <a:bodyPr wrap="square">
            <a:normAutofit/>
          </a:bodyPr>
          <a:lstStyle>
            <a:lvl1pPr marL="0" indent="0" algn="r">
              <a:buNone/>
              <a:defRPr lang="en-US" sz="2000" b="0" i="0" kern="1200" smtClean="0">
                <a:solidFill>
                  <a:srgbClr val="137A63"/>
                </a:solidFill>
                <a:effectLst/>
              </a:defRPr>
            </a:lvl1pPr>
            <a:lvl2pPr marL="238125" indent="0">
              <a:buNone/>
              <a:defRPr>
                <a:solidFill>
                  <a:schemeClr val="bg2"/>
                </a:solidFill>
              </a:defRPr>
            </a:lvl2pPr>
            <a:lvl3pPr marL="493712" indent="0">
              <a:buNone/>
              <a:defRPr>
                <a:solidFill>
                  <a:schemeClr val="bg2"/>
                </a:solidFill>
              </a:defRPr>
            </a:lvl3pPr>
            <a:lvl4pPr marL="815975" indent="0">
              <a:buNone/>
              <a:defRPr>
                <a:solidFill>
                  <a:schemeClr val="bg2"/>
                </a:solidFill>
              </a:defRPr>
            </a:lvl4pPr>
            <a:lvl5pPr marL="10795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9763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5479FA-A5EC-A748-95A8-76F475339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1" y="1143000"/>
            <a:ext cx="9486900" cy="3379124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Pull Quote goes here.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non </a:t>
            </a:r>
            <a:r>
              <a:rPr lang="en-US" dirty="0" err="1"/>
              <a:t>tristique</a:t>
            </a:r>
            <a:r>
              <a:rPr lang="en-US" dirty="0"/>
              <a:t> sem. </a:t>
            </a:r>
            <a:r>
              <a:rPr lang="en-US" dirty="0" err="1"/>
              <a:t>Mauris</a:t>
            </a:r>
            <a:r>
              <a:rPr lang="en-US" dirty="0"/>
              <a:t> vestibulum libero non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ante.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56C8FC8-9AF0-9945-B74B-565191879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0261" y="4522124"/>
            <a:ext cx="3987339" cy="477095"/>
          </a:xfrm>
        </p:spPr>
        <p:txBody>
          <a:bodyPr wrap="square">
            <a:normAutofit/>
          </a:bodyPr>
          <a:lstStyle>
            <a:lvl1pPr marL="0" indent="0" algn="r">
              <a:buNone/>
              <a:defRPr lang="en-US" sz="2800" b="0" i="0" kern="1200" smtClean="0">
                <a:solidFill>
                  <a:schemeClr val="accent6"/>
                </a:solidFill>
                <a:effectLst/>
              </a:defRPr>
            </a:lvl1pPr>
            <a:lvl2pPr marL="238125" indent="0">
              <a:buNone/>
              <a:defRPr>
                <a:solidFill>
                  <a:schemeClr val="bg2"/>
                </a:solidFill>
              </a:defRPr>
            </a:lvl2pPr>
            <a:lvl3pPr marL="493712" indent="0">
              <a:buNone/>
              <a:defRPr>
                <a:solidFill>
                  <a:schemeClr val="bg2"/>
                </a:solidFill>
              </a:defRPr>
            </a:lvl3pPr>
            <a:lvl4pPr marL="815975" indent="0">
              <a:buNone/>
              <a:defRPr>
                <a:solidFill>
                  <a:schemeClr val="bg2"/>
                </a:solidFill>
              </a:defRPr>
            </a:lvl4pPr>
            <a:lvl5pPr marL="10795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E5CB1B-EB65-B647-94E3-CFFDEF2BC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0260" y="4932958"/>
            <a:ext cx="3987339" cy="477095"/>
          </a:xfrm>
        </p:spPr>
        <p:txBody>
          <a:bodyPr wrap="square">
            <a:normAutofit/>
          </a:bodyPr>
          <a:lstStyle>
            <a:lvl1pPr marL="0" indent="0" algn="r">
              <a:buNone/>
              <a:defRPr lang="en-US" sz="2000" b="0" i="0" kern="1200" smtClean="0">
                <a:solidFill>
                  <a:schemeClr val="accent6"/>
                </a:solidFill>
                <a:effectLst/>
              </a:defRPr>
            </a:lvl1pPr>
            <a:lvl2pPr marL="238125" indent="0">
              <a:buNone/>
              <a:defRPr>
                <a:solidFill>
                  <a:schemeClr val="bg2"/>
                </a:solidFill>
              </a:defRPr>
            </a:lvl2pPr>
            <a:lvl3pPr marL="493712" indent="0">
              <a:buNone/>
              <a:defRPr>
                <a:solidFill>
                  <a:schemeClr val="bg2"/>
                </a:solidFill>
              </a:defRPr>
            </a:lvl3pPr>
            <a:lvl4pPr marL="815975" indent="0">
              <a:buNone/>
              <a:defRPr>
                <a:solidFill>
                  <a:schemeClr val="bg2"/>
                </a:solidFill>
              </a:defRPr>
            </a:lvl4pPr>
            <a:lvl5pPr marL="10795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12939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oming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BB936A-EE6C-6A4E-A89D-06EAD2CA9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3000"/>
            <a:ext cx="4357511" cy="4800600"/>
          </a:xfrm>
          <a:prstGeom prst="rect">
            <a:avLst/>
          </a:prstGeom>
        </p:spPr>
      </p:pic>
      <p:sp>
        <p:nvSpPr>
          <p:cNvPr id="12" name="Rectangle 11" descr="Photo at dusk showing the front entrance of the Edward J. Minskoff Pavilion">
            <a:extLst>
              <a:ext uri="{FF2B5EF4-FFF2-40B4-BE49-F238E27FC236}">
                <a16:creationId xmlns:a16="http://schemas.microsoft.com/office/drawing/2014/main" id="{9D8D4BD9-2788-FA4B-9E5C-4D73BB6120B5}"/>
              </a:ext>
            </a:extLst>
          </p:cNvPr>
          <p:cNvSpPr/>
          <p:nvPr userDrawn="1"/>
        </p:nvSpPr>
        <p:spPr>
          <a:xfrm>
            <a:off x="0" y="1143000"/>
            <a:ext cx="4357511" cy="422204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309510"/>
            <a:ext cx="2566811" cy="463409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Upcoming Events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C02C931-6703-764A-A629-3E42421CB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E4D7CE46-01E2-564A-B760-441930DCC22E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830B93AB-195A-6449-B512-4AFE2EFB69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39734" y="1309688"/>
            <a:ext cx="6637866" cy="4633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5479FA-A5EC-A748-95A8-76F475339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1" y="2033194"/>
            <a:ext cx="3987339" cy="2488929"/>
          </a:xfrm>
        </p:spPr>
        <p:txBody>
          <a:bodyPr anchor="ctr" anchorCtr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56C8FC8-9AF0-9945-B74B-565191879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1465" y="3023874"/>
            <a:ext cx="3987339" cy="477095"/>
          </a:xfrm>
        </p:spPr>
        <p:txBody>
          <a:bodyPr wrap="square">
            <a:normAutofit/>
          </a:bodyPr>
          <a:lstStyle>
            <a:lvl1pPr marL="0" indent="0" algn="l">
              <a:buNone/>
              <a:defRPr lang="en-US" sz="2800" b="0" i="0" kern="1200" smtClean="0">
                <a:solidFill>
                  <a:schemeClr val="bg1"/>
                </a:solidFill>
                <a:effectLst/>
              </a:defRPr>
            </a:lvl1pPr>
            <a:lvl2pPr marL="238125" indent="0">
              <a:buNone/>
              <a:defRPr>
                <a:solidFill>
                  <a:schemeClr val="bg2"/>
                </a:solidFill>
              </a:defRPr>
            </a:lvl2pPr>
            <a:lvl3pPr marL="493712" indent="0">
              <a:buNone/>
              <a:defRPr>
                <a:solidFill>
                  <a:schemeClr val="bg2"/>
                </a:solidFill>
              </a:defRPr>
            </a:lvl3pPr>
            <a:lvl4pPr marL="815975" indent="0">
              <a:buNone/>
              <a:defRPr>
                <a:solidFill>
                  <a:schemeClr val="bg2"/>
                </a:solidFill>
              </a:defRPr>
            </a:lvl4pPr>
            <a:lvl5pPr marL="10795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E5CB1B-EB65-B647-94E3-CFFDEF2BC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1464" y="3602565"/>
            <a:ext cx="3987339" cy="1031044"/>
          </a:xfrm>
        </p:spPr>
        <p:txBody>
          <a:bodyPr wrap="square">
            <a:normAutofit/>
          </a:bodyPr>
          <a:lstStyle>
            <a:lvl1pPr marL="0" indent="0" algn="l">
              <a:buNone/>
              <a:defRPr lang="en-US" sz="2000" b="0" i="0" kern="1200" smtClean="0">
                <a:solidFill>
                  <a:schemeClr val="bg1"/>
                </a:solidFill>
                <a:effectLst/>
              </a:defRPr>
            </a:lvl1pPr>
            <a:lvl2pPr marL="238125" indent="0">
              <a:buNone/>
              <a:defRPr>
                <a:solidFill>
                  <a:schemeClr val="bg2"/>
                </a:solidFill>
              </a:defRPr>
            </a:lvl2pPr>
            <a:lvl3pPr marL="493712" indent="0">
              <a:buNone/>
              <a:defRPr>
                <a:solidFill>
                  <a:schemeClr val="bg2"/>
                </a:solidFill>
              </a:defRPr>
            </a:lvl3pPr>
            <a:lvl4pPr marL="815975" indent="0">
              <a:buNone/>
              <a:defRPr>
                <a:solidFill>
                  <a:schemeClr val="bg2"/>
                </a:solidFill>
              </a:defRPr>
            </a:lvl4pPr>
            <a:lvl5pPr marL="10795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870456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Photo at dusk showing the front entrance of the Edward J. Minskoff Pavilion">
            <a:extLst>
              <a:ext uri="{FF2B5EF4-FFF2-40B4-BE49-F238E27FC236}">
                <a16:creationId xmlns:a16="http://schemas.microsoft.com/office/drawing/2014/main" id="{E21FDA54-8E9D-F24D-895C-7EBA0865FB43}"/>
              </a:ext>
            </a:extLst>
          </p:cNvPr>
          <p:cNvSpPr/>
          <p:nvPr userDrawn="1"/>
        </p:nvSpPr>
        <p:spPr>
          <a:xfrm rot="10800000">
            <a:off x="-2" y="-2"/>
            <a:ext cx="12192000" cy="6858001"/>
          </a:xfrm>
          <a:prstGeom prst="rect">
            <a:avLst/>
          </a:prstGeom>
          <a:gradFill>
            <a:gsLst>
              <a:gs pos="0">
                <a:srgbClr val="18453B">
                  <a:alpha val="0"/>
                </a:srgbClr>
              </a:gs>
              <a:gs pos="25000">
                <a:srgbClr val="18453B">
                  <a:alpha val="29000"/>
                </a:srgbClr>
              </a:gs>
              <a:gs pos="91000">
                <a:srgbClr val="1845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0D89C-B2C1-1D48-B406-2D0537E925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0" cy="365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67D519-BB8A-084E-98D3-0FA83AA0CAEC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9DA14-F249-1545-B954-1234C3D7C51A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682E8D-AC02-0845-B77C-665B1703B0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50" y="545720"/>
            <a:ext cx="1741505" cy="12018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F02841-4022-9F4A-887E-21D501D98D03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chemeClr val="bg1"/>
                </a:solidFill>
              </a:rPr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282213-7284-9D41-A1D6-847C0C1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F968E8D-9BD5-7F4E-81EE-CC0E1E75B8E7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F957F8-1523-124E-883E-F45D0F4FA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423" y="2971846"/>
            <a:ext cx="7167154" cy="1161288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1383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C5B6-5EEA-A54A-BB33-49DEA9BC0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04FF4010-DA7B-8F48-B09F-6034284526D8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9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076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A5D5-954D-430A-B265-B37ADB4E7A02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7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5BBA8C-FC58-0B4F-83DB-24CB45C84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6156F6C9-9100-4A43-9FD8-1E3C4D00A523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F7F797-977C-4143-B643-82E67E246D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0700" y="0"/>
            <a:ext cx="8877300" cy="3426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Sub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0966C0-9FFB-AF48-9B4F-73743AEB55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0700" y="3561647"/>
            <a:ext cx="8877300" cy="1767098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12589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3000"/>
            <a:ext cx="9486900" cy="9217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80F2-8198-B84D-9B60-A408DF62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5BBA8C-FC58-0B4F-83DB-24CB45C84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6156F6C9-9100-4A43-9FD8-1E3C4D00A523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1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1143000"/>
            <a:ext cx="5181599" cy="9217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Short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80F2-8198-B84D-9B60-A408DF62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42687"/>
            <a:ext cx="5181599" cy="3700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5BBA8C-FC58-0B4F-83DB-24CB45C84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6156F6C9-9100-4A43-9FD8-1E3C4D00A523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5" name="Picture Placeholder 3" descr="Insert Image">
            <a:extLst>
              <a:ext uri="{FF2B5EF4-FFF2-40B4-BE49-F238E27FC236}">
                <a16:creationId xmlns:a16="http://schemas.microsoft.com/office/drawing/2014/main" id="{E46AF386-00BF-A247-88EC-A1DA4DCFE7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43000"/>
            <a:ext cx="5915487" cy="480060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8706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1" y="1143000"/>
            <a:ext cx="4305298" cy="9217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Short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80F2-8198-B84D-9B60-A408DF62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3" y="2242687"/>
            <a:ext cx="4305298" cy="3700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5BBA8C-FC58-0B4F-83DB-24CB45C84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6156F6C9-9100-4A43-9FD8-1E3C4D00A523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5" name="Picture Placeholder 3" descr="Insert Image">
            <a:extLst>
              <a:ext uri="{FF2B5EF4-FFF2-40B4-BE49-F238E27FC236}">
                <a16:creationId xmlns:a16="http://schemas.microsoft.com/office/drawing/2014/main" id="{E46AF386-00BF-A247-88EC-A1DA4DCFE7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6513" y="1143000"/>
            <a:ext cx="5915487" cy="480060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6198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D30-2DD3-064E-9123-D85BF5206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309510"/>
            <a:ext cx="4027004" cy="463409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Long 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80F2-8198-B84D-9B60-A408DF62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9511"/>
            <a:ext cx="5181601" cy="46340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C02C931-6703-764A-A629-3E42421CB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E4D7CE46-01E2-564A-B760-441930DCC22E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77EF-607C-294D-AF9C-C95E188C0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1" y="1143000"/>
            <a:ext cx="3655942" cy="921735"/>
          </a:xfrm>
        </p:spPr>
        <p:txBody>
          <a:bodyPr/>
          <a:lstStyle/>
          <a:p>
            <a:r>
              <a:rPr lang="en-US" dirty="0"/>
              <a:t>Table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53279-E05E-844C-B04B-01EB902778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0701" y="2242687"/>
            <a:ext cx="3022599" cy="37009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0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 Description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350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University Advancement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6CD3160-5AB5-1949-ADB7-B826B89352E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575300" y="1409700"/>
            <a:ext cx="5702300" cy="4533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343156-8747-6045-8039-12B2ECA0D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8E759BDD-1244-CE49-812F-7632E842775E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2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AF9D-1ABF-B548-9B6E-A4EB61610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700" y="1143000"/>
            <a:ext cx="9486900" cy="9217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Table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3639F-99EC-B742-B346-1D851145B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12440569-67DA-F24A-8E19-9F232ACE2DFE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347A232-3A18-204D-83C7-33A98216D3D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790700" y="2184400"/>
            <a:ext cx="9486900" cy="375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9B9C5-5C2F-FA41-8AE1-5FB06AF1C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700" y="2242687"/>
            <a:ext cx="9486901" cy="37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B9DF06-2F64-4141-8C6D-20FC97A59BC0}"/>
              </a:ext>
            </a:extLst>
          </p:cNvPr>
          <p:cNvSpPr txBox="1"/>
          <p:nvPr userDrawn="1"/>
        </p:nvSpPr>
        <p:spPr>
          <a:xfrm>
            <a:off x="10666036" y="6486057"/>
            <a:ext cx="118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29C6AEB-22CC-454F-BBCC-372CCCCD853C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69A748-1CDE-554E-B266-3FC185027B5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05" y="545721"/>
            <a:ext cx="1744653" cy="12040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98B50F-8792-C948-8142-FDD3CBD7F6A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6772"/>
            <a:ext cx="1257300" cy="0"/>
          </a:xfrm>
          <a:prstGeom prst="line">
            <a:avLst/>
          </a:prstGeom>
          <a:ln w="12700">
            <a:solidFill>
              <a:srgbClr val="184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18648A-5D55-FD49-9D8E-B28F3A7B2BE2}"/>
              </a:ext>
            </a:extLst>
          </p:cNvPr>
          <p:cNvCxnSpPr>
            <a:cxnSpLocks/>
          </p:cNvCxnSpPr>
          <p:nvPr userDrawn="1"/>
        </p:nvCxnSpPr>
        <p:spPr>
          <a:xfrm>
            <a:off x="1912947" y="466772"/>
            <a:ext cx="9821853" cy="0"/>
          </a:xfrm>
          <a:prstGeom prst="line">
            <a:avLst/>
          </a:prstGeom>
          <a:ln w="12700">
            <a:solidFill>
              <a:srgbClr val="184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5E077ED-662C-6047-94BF-9A8FF18C3242}"/>
              </a:ext>
            </a:extLst>
          </p:cNvPr>
          <p:cNvSpPr txBox="1">
            <a:spLocks/>
          </p:cNvSpPr>
          <p:nvPr userDrawn="1"/>
        </p:nvSpPr>
        <p:spPr>
          <a:xfrm>
            <a:off x="7576049" y="6261181"/>
            <a:ext cx="4114800" cy="177719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Sharp Sans No1 Book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D1C34A-0984-6642-8996-525FD056460D}" type="slidenum">
              <a:rPr lang="en-GB" smtClean="0">
                <a:solidFill>
                  <a:srgbClr val="18453B"/>
                </a:solidFill>
              </a:rPr>
              <a:t>‹#›</a:t>
            </a:fld>
            <a:endParaRPr lang="en-GB" dirty="0">
              <a:solidFill>
                <a:srgbClr val="18453B"/>
              </a:solidFill>
            </a:endParaRP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4F3A6E1-5DE7-F941-B82B-3F20259D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1" y="1143000"/>
            <a:ext cx="9486900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996904E-8FDF-AF46-A100-3A5C0465149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10300"/>
            <a:ext cx="315311" cy="36576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83FB806-A69C-1C49-A023-AC43E2D78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534" y="516231"/>
            <a:ext cx="1349966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453B"/>
                </a:solidFill>
              </a:defRPr>
            </a:lvl1pPr>
          </a:lstStyle>
          <a:p>
            <a:fld id="{405FB70A-8F2F-F04B-9697-F5C7BF3563DD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6" r:id="rId3"/>
    <p:sldLayoutId id="2147483650" r:id="rId4"/>
    <p:sldLayoutId id="2147483678" r:id="rId5"/>
    <p:sldLayoutId id="2147483679" r:id="rId6"/>
    <p:sldLayoutId id="2147483662" r:id="rId7"/>
    <p:sldLayoutId id="2147483661" r:id="rId8"/>
    <p:sldLayoutId id="2147483670" r:id="rId9"/>
    <p:sldLayoutId id="2147483663" r:id="rId10"/>
    <p:sldLayoutId id="2147483669" r:id="rId11"/>
    <p:sldLayoutId id="2147483652" r:id="rId12"/>
    <p:sldLayoutId id="2147483664" r:id="rId13"/>
    <p:sldLayoutId id="2147483665" r:id="rId14"/>
    <p:sldLayoutId id="2147483671" r:id="rId15"/>
    <p:sldLayoutId id="2147483677" r:id="rId16"/>
    <p:sldLayoutId id="2147483675" r:id="rId17"/>
    <p:sldLayoutId id="2147483681" r:id="rId18"/>
    <p:sldLayoutId id="2147483666" r:id="rId19"/>
    <p:sldLayoutId id="2147483674" r:id="rId20"/>
    <p:sldLayoutId id="2147483667" r:id="rId21"/>
    <p:sldLayoutId id="2147483668" r:id="rId22"/>
    <p:sldLayoutId id="2147483673" r:id="rId23"/>
    <p:sldLayoutId id="2147483682" r:id="rId24"/>
    <p:sldLayoutId id="2147483672" r:id="rId25"/>
    <p:sldLayoutId id="2147483655" r:id="rId26"/>
    <p:sldLayoutId id="2147483680" r:id="rId27"/>
    <p:sldLayoutId id="2147483683" r:id="rId2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8453B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800"/>
        </a:spcBef>
        <a:buSzPct val="90000"/>
        <a:buFont typeface=".Lucida Grande UI Regular"/>
        <a:buChar char="►"/>
        <a:tabLst/>
        <a:defRPr sz="2400" kern="1200">
          <a:solidFill>
            <a:srgbClr val="525053"/>
          </a:solidFill>
          <a:latin typeface="+mn-lt"/>
          <a:ea typeface="+mn-ea"/>
          <a:cs typeface="+mn-cs"/>
        </a:defRPr>
      </a:lvl1pPr>
      <a:lvl2pPr marL="519113" indent="-280988" algn="l" defTabSz="914400" rtl="0" eaLnBrk="1" latinLnBrk="0" hangingPunct="1">
        <a:lnSpc>
          <a:spcPct val="100000"/>
        </a:lnSpc>
        <a:spcBef>
          <a:spcPts val="800"/>
        </a:spcBef>
        <a:buSzPct val="90000"/>
        <a:buFont typeface=".Lucida Grande UI Regular"/>
        <a:buChar char="►"/>
        <a:tabLst/>
        <a:defRPr sz="2000" kern="1200">
          <a:solidFill>
            <a:srgbClr val="525053"/>
          </a:solidFill>
          <a:latin typeface="+mn-lt"/>
          <a:ea typeface="+mn-ea"/>
          <a:cs typeface="+mn-cs"/>
        </a:defRPr>
      </a:lvl2pPr>
      <a:lvl3pPr marL="749300" indent="-255588" algn="l" defTabSz="914400" rtl="0" eaLnBrk="1" latinLnBrk="0" hangingPunct="1">
        <a:lnSpc>
          <a:spcPct val="100000"/>
        </a:lnSpc>
        <a:spcBef>
          <a:spcPts val="800"/>
        </a:spcBef>
        <a:buSzPct val="90000"/>
        <a:buFont typeface=".Lucida Grande UI Regular"/>
        <a:buChar char="►"/>
        <a:tabLst/>
        <a:defRPr sz="1800" kern="1200">
          <a:solidFill>
            <a:srgbClr val="525053"/>
          </a:solidFill>
          <a:latin typeface="+mn-lt"/>
          <a:ea typeface="+mn-ea"/>
          <a:cs typeface="+mn-cs"/>
        </a:defRPr>
      </a:lvl3pPr>
      <a:lvl4pPr marL="1030288" indent="-214313" algn="l" defTabSz="914400" rtl="0" eaLnBrk="1" latinLnBrk="0" hangingPunct="1">
        <a:lnSpc>
          <a:spcPct val="100000"/>
        </a:lnSpc>
        <a:spcBef>
          <a:spcPts val="800"/>
        </a:spcBef>
        <a:buSzPct val="90000"/>
        <a:buFont typeface=".Lucida Grande UI Regular"/>
        <a:buChar char="►"/>
        <a:tabLst/>
        <a:defRPr sz="1600" kern="1200">
          <a:solidFill>
            <a:srgbClr val="525053"/>
          </a:solidFill>
          <a:latin typeface="+mn-lt"/>
          <a:ea typeface="+mn-ea"/>
          <a:cs typeface="+mn-cs"/>
        </a:defRPr>
      </a:lvl4pPr>
      <a:lvl5pPr marL="1319213" indent="-239713" algn="l" defTabSz="914400" rtl="0" eaLnBrk="1" latinLnBrk="0" hangingPunct="1">
        <a:lnSpc>
          <a:spcPct val="100000"/>
        </a:lnSpc>
        <a:spcBef>
          <a:spcPts val="800"/>
        </a:spcBef>
        <a:buSzPct val="90000"/>
        <a:buFont typeface=".Lucida Grande UI Regular"/>
        <a:buChar char="►"/>
        <a:tabLst>
          <a:tab pos="1309688" algn="l"/>
        </a:tabLst>
        <a:defRPr sz="1600" kern="1200">
          <a:solidFill>
            <a:srgbClr val="5250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104">
          <p15:clr>
            <a:srgbClr val="F26B43"/>
          </p15:clr>
        </p15:guide>
        <p15:guide id="3" pos="576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pos="3840">
          <p15:clr>
            <a:srgbClr val="F26B43"/>
          </p15:clr>
        </p15:guide>
        <p15:guide id="9" pos="1128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pos="73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10019-0FCB-44AC-AD55-C49CA721A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 Undergraduate Class of 2021 Employment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83B80B-8C0D-46F1-8E7F-2745CFB07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Palmer Career Center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A897-5242-44B6-96CE-EDF63DD02A1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15938"/>
            <a:ext cx="1349375" cy="169862"/>
          </a:xfrm>
        </p:spPr>
        <p:txBody>
          <a:bodyPr/>
          <a:lstStyle/>
          <a:p>
            <a:fld id="{6156F6C9-9100-4A43-9FD8-1E3C4D00A523}" type="datetime4">
              <a:rPr lang="en-US" smtClean="0"/>
              <a:t>November 23, 2021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9FEDC-3365-4B6A-97C9-571E6BC2D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126FC79-0846-498A-9174-7F1BD3654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14FE51-1204-4EAF-ADC4-5EB8BA93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143000"/>
            <a:ext cx="9486900" cy="921735"/>
          </a:xfrm>
        </p:spPr>
        <p:txBody>
          <a:bodyPr/>
          <a:lstStyle/>
          <a:p>
            <a:r>
              <a:rPr lang="en-US" dirty="0"/>
              <a:t>Student Outcomes by Major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6C6C-DE35-45F3-84CB-A5CD42A31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28CB87-86F9-DA45-8D55-92C0F752B8C1}" type="datetime4">
              <a:rPr lang="en-US" smtClean="0"/>
              <a:t>November 23, 2021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D9EBF6-47AA-4FC2-B6D0-79865AEE6D75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003056107"/>
              </p:ext>
            </p:extLst>
          </p:nvPr>
        </p:nvGraphicFramePr>
        <p:xfrm>
          <a:off x="1142999" y="2184400"/>
          <a:ext cx="9839328" cy="333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916">
                  <a:extLst>
                    <a:ext uri="{9D8B030D-6E8A-4147-A177-3AD203B41FA5}">
                      <a16:colId xmlns:a16="http://schemas.microsoft.com/office/drawing/2014/main" val="1624353751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3668585575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3371092779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3621521963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4136593181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1390114819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1840201155"/>
                    </a:ext>
                  </a:extLst>
                </a:gridCol>
                <a:gridCol w="1229916">
                  <a:extLst>
                    <a:ext uri="{9D8B030D-6E8A-4147-A177-3AD203B41FA5}">
                      <a16:colId xmlns:a16="http://schemas.microsoft.com/office/drawing/2014/main" val="870694374"/>
                    </a:ext>
                  </a:extLst>
                </a:gridCol>
              </a:tblGrid>
              <a:tr h="45538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Supply Chain  Mgt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Broad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732225"/>
                  </a:ext>
                </a:extLst>
              </a:tr>
              <a:tr h="455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2250525"/>
                  </a:ext>
                </a:extLst>
              </a:tr>
              <a:tr h="455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Continuing 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293781"/>
                  </a:ext>
                </a:extLst>
              </a:tr>
              <a:tr h="455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Seeking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974876"/>
                  </a:ext>
                </a:extLst>
              </a:tr>
              <a:tr h="455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Military, 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378194"/>
                  </a:ext>
                </a:extLst>
              </a:tr>
              <a:tr h="455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Seeking, no outcome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447630"/>
                  </a:ext>
                </a:extLst>
              </a:tr>
              <a:tr h="455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32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04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3A80DF-0C85-49F2-B52E-8C16143C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Salaries by Major 2021* </a:t>
            </a:r>
            <a:r>
              <a:rPr lang="en-US" sz="1600" dirty="0"/>
              <a:t>(see slide 5)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EFF12-5FFB-4F21-BDC0-86C94AA955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440569-67DA-F24A-8E19-9F232ACE2DFE}" type="datetime4">
              <a:rPr lang="en-US" smtClean="0"/>
              <a:t>November 23, 2021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30414E9-3D09-4C9B-AEC0-43AC43E06C0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293308639"/>
              </p:ext>
            </p:extLst>
          </p:nvPr>
        </p:nvGraphicFramePr>
        <p:xfrm>
          <a:off x="1790700" y="2184399"/>
          <a:ext cx="8791576" cy="336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516">
                  <a:extLst>
                    <a:ext uri="{9D8B030D-6E8A-4147-A177-3AD203B41FA5}">
                      <a16:colId xmlns:a16="http://schemas.microsoft.com/office/drawing/2014/main" val="3463721760"/>
                    </a:ext>
                  </a:extLst>
                </a:gridCol>
                <a:gridCol w="2007272">
                  <a:extLst>
                    <a:ext uri="{9D8B030D-6E8A-4147-A177-3AD203B41FA5}">
                      <a16:colId xmlns:a16="http://schemas.microsoft.com/office/drawing/2014/main" val="3488934348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2686914930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2994742412"/>
                    </a:ext>
                  </a:extLst>
                </a:gridCol>
              </a:tblGrid>
              <a:tr h="6144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162370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Accounting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$58,815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$47,000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$70,000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167431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Finance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$62,592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$24,000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$125,000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291796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Human Resource Mgt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$50,463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$33,280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442394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$50,400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$40,000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$62,000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272051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$51,777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$24,960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$89,412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967639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Supply Chain Mgt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$63,896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$15,000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$109,000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211638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Broad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$58,865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$15,000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$125,000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8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71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3A80DF-0C85-49F2-B52E-8C16143C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Salaries by Major 2021* – U.S. Only </a:t>
            </a:r>
            <a:r>
              <a:rPr lang="en-US" sz="1800" dirty="0"/>
              <a:t>(see slide 5)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EFF12-5FFB-4F21-BDC0-86C94AA955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440569-67DA-F24A-8E19-9F232ACE2DFE}" type="datetime4">
              <a:rPr lang="en-US" smtClean="0"/>
              <a:t>November 23, 2021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30414E9-3D09-4C9B-AEC0-43AC43E06C0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000191742"/>
              </p:ext>
            </p:extLst>
          </p:nvPr>
        </p:nvGraphicFramePr>
        <p:xfrm>
          <a:off x="1790700" y="2184399"/>
          <a:ext cx="8791576" cy="336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516">
                  <a:extLst>
                    <a:ext uri="{9D8B030D-6E8A-4147-A177-3AD203B41FA5}">
                      <a16:colId xmlns:a16="http://schemas.microsoft.com/office/drawing/2014/main" val="3463721760"/>
                    </a:ext>
                  </a:extLst>
                </a:gridCol>
                <a:gridCol w="2007272">
                  <a:extLst>
                    <a:ext uri="{9D8B030D-6E8A-4147-A177-3AD203B41FA5}">
                      <a16:colId xmlns:a16="http://schemas.microsoft.com/office/drawing/2014/main" val="3488934348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2686914930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2994742412"/>
                    </a:ext>
                  </a:extLst>
                </a:gridCol>
              </a:tblGrid>
              <a:tr h="6144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162370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Accounting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$59,077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$47,000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$70,000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167431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Finance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$63,422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$24,000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$125,000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291796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Human Resource Mgt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$50,463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$33,280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442394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$50,400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$40,000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$62,000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272051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$52,834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$24,960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$89,412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967639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Supply Chain Mgt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$64,577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$39,520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$109,000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211638"/>
                  </a:ext>
                </a:extLst>
              </a:tr>
              <a:tr h="39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Broad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$60,621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$24,000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$125,000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8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1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5B7D-1CD5-0144-8704-CCBC59CF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*Additional Salary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6444-2DDC-F74F-B542-0DC9A4D1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COVID, the </a:t>
            </a:r>
            <a:r>
              <a:rPr lang="en-US" u="sng" dirty="0"/>
              <a:t>salary knowledge rate </a:t>
            </a:r>
            <a:r>
              <a:rPr lang="en-US" dirty="0"/>
              <a:t>for the class of 2021 was 23%</a:t>
            </a:r>
          </a:p>
          <a:p>
            <a:r>
              <a:rPr lang="en-US" dirty="0"/>
              <a:t>Typically, the salary knowledge rate goal is ~85%</a:t>
            </a:r>
          </a:p>
          <a:p>
            <a:pPr lvl="1"/>
            <a:r>
              <a:rPr lang="en-US" dirty="0"/>
              <a:t>The sample size for the Class of 2021 does not give a reliable picture of salary data</a:t>
            </a:r>
          </a:p>
          <a:p>
            <a:pPr lvl="1"/>
            <a:r>
              <a:rPr lang="en-US" dirty="0"/>
              <a:t>Please reach out to the Palmer Center for additional details:  </a:t>
            </a:r>
            <a:r>
              <a:rPr lang="en-US" dirty="0" err="1"/>
              <a:t>Palmer@msu.edu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0124-CCB7-C24F-BB27-369DE4A2E0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56F6C9-9100-4A43-9FD8-1E3C4D00A523}" type="datetime4">
              <a:rPr lang="en-US" smtClean="0"/>
              <a:t>November 23,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6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deloitte logo">
            <a:extLst>
              <a:ext uri="{FF2B5EF4-FFF2-40B4-BE49-F238E27FC236}">
                <a16:creationId xmlns:a16="http://schemas.microsoft.com/office/drawing/2014/main" id="{8617396C-CAA4-488A-A127-B28AF9859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21183" r="8620" b="27931"/>
          <a:stretch/>
        </p:blipFill>
        <p:spPr bwMode="auto">
          <a:xfrm>
            <a:off x="604897" y="3273323"/>
            <a:ext cx="2021751" cy="5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945BE6A-6DAE-4AC3-9EFC-13776D8A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473" y="771163"/>
            <a:ext cx="9486900" cy="921735"/>
          </a:xfrm>
        </p:spPr>
        <p:txBody>
          <a:bodyPr/>
          <a:lstStyle/>
          <a:p>
            <a:r>
              <a:rPr lang="en-US" dirty="0"/>
              <a:t>Top Broad 2021 Employers</a:t>
            </a:r>
          </a:p>
        </p:txBody>
      </p:sp>
      <p:pic>
        <p:nvPicPr>
          <p:cNvPr id="16" name="Picture 22">
            <a:extLst>
              <a:ext uri="{FF2B5EF4-FFF2-40B4-BE49-F238E27FC236}">
                <a16:creationId xmlns:a16="http://schemas.microsoft.com/office/drawing/2014/main" id="{B8F82EBD-C738-4815-8D5F-67B3D88C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45" y="1753234"/>
            <a:ext cx="2019341" cy="7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01FEF1-93A5-4BF2-AB17-E5F92EA7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9" y="1781537"/>
            <a:ext cx="2985702" cy="8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neral Motors revamps logo to reflect drive towards &quot;all-electric future&quot;">
            <a:extLst>
              <a:ext uri="{FF2B5EF4-FFF2-40B4-BE49-F238E27FC236}">
                <a16:creationId xmlns:a16="http://schemas.microsoft.com/office/drawing/2014/main" id="{BAA35147-CFD1-4330-9C14-BFD8E375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9" y="4340692"/>
            <a:ext cx="1279312" cy="12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te Moran logo stacked 2 color - Matthew Shepard Foundation">
            <a:extLst>
              <a:ext uri="{FF2B5EF4-FFF2-40B4-BE49-F238E27FC236}">
                <a16:creationId xmlns:a16="http://schemas.microsoft.com/office/drawing/2014/main" id="{888AC992-9B26-45E5-BD33-63112AC4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04" y="2820675"/>
            <a:ext cx="2229796" cy="1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JX Companies - Wikipedia">
            <a:extLst>
              <a:ext uri="{FF2B5EF4-FFF2-40B4-BE49-F238E27FC236}">
                <a16:creationId xmlns:a16="http://schemas.microsoft.com/office/drawing/2014/main" id="{7B5F47FD-73AF-4CB0-8361-6F63EE56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87" y="4775491"/>
            <a:ext cx="1594863" cy="9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ation's #1 Wholesale Mortgage Lender | UWM">
            <a:extLst>
              <a:ext uri="{FF2B5EF4-FFF2-40B4-BE49-F238E27FC236}">
                <a16:creationId xmlns:a16="http://schemas.microsoft.com/office/drawing/2014/main" id="{950AB07F-62F5-4C5F-B916-6949D0B0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57" y="1934469"/>
            <a:ext cx="1986290" cy="9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pply Chain &amp; Freight Shipping Solutions - Coyote Logistics">
            <a:extLst>
              <a:ext uri="{FF2B5EF4-FFF2-40B4-BE49-F238E27FC236}">
                <a16:creationId xmlns:a16="http://schemas.microsoft.com/office/drawing/2014/main" id="{8FB351D0-DE8E-4714-ABC4-6F7F2858B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5"/>
          <a:stretch/>
        </p:blipFill>
        <p:spPr bwMode="auto">
          <a:xfrm>
            <a:off x="6422802" y="3694160"/>
            <a:ext cx="2979161" cy="5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rnst &amp; Young - Wikipedia">
            <a:extLst>
              <a:ext uri="{FF2B5EF4-FFF2-40B4-BE49-F238E27FC236}">
                <a16:creationId xmlns:a16="http://schemas.microsoft.com/office/drawing/2014/main" id="{F2039BE3-2D4C-4BE1-BD01-66FBEC11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33" y="4733921"/>
            <a:ext cx="1257939" cy="12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Oracle Logo, history, meaning, symbol, PNG">
            <a:extLst>
              <a:ext uri="{FF2B5EF4-FFF2-40B4-BE49-F238E27FC236}">
                <a16:creationId xmlns:a16="http://schemas.microsoft.com/office/drawing/2014/main" id="{FC78CB3E-BBEB-48B6-A216-974E18584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27424"/>
          <a:stretch/>
        </p:blipFill>
        <p:spPr bwMode="auto">
          <a:xfrm>
            <a:off x="9867900" y="3265806"/>
            <a:ext cx="2057400" cy="4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EF62901-111A-400B-9FE4-F8AF35C4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452" y="4340692"/>
            <a:ext cx="1327921" cy="17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09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3A80DF-0C85-49F2-B52E-8C16143C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Intern Salaries</a:t>
            </a:r>
            <a:br>
              <a:rPr lang="en-US" dirty="0"/>
            </a:br>
            <a:r>
              <a:rPr lang="en-US" dirty="0"/>
              <a:t>Summer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EFF12-5FFB-4F21-BDC0-86C94AA955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440569-67DA-F24A-8E19-9F232ACE2DFE}" type="datetime4">
              <a:rPr lang="en-US" smtClean="0"/>
              <a:t>November 23, 2021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30414E9-3D09-4C9B-AEC0-43AC43E06C0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61297621"/>
              </p:ext>
            </p:extLst>
          </p:nvPr>
        </p:nvGraphicFramePr>
        <p:xfrm>
          <a:off x="1933575" y="2689225"/>
          <a:ext cx="439578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516">
                  <a:extLst>
                    <a:ext uri="{9D8B030D-6E8A-4147-A177-3AD203B41FA5}">
                      <a16:colId xmlns:a16="http://schemas.microsoft.com/office/drawing/2014/main" val="3463721760"/>
                    </a:ext>
                  </a:extLst>
                </a:gridCol>
                <a:gridCol w="2007272">
                  <a:extLst>
                    <a:ext uri="{9D8B030D-6E8A-4147-A177-3AD203B41FA5}">
                      <a16:colId xmlns:a16="http://schemas.microsoft.com/office/drawing/2014/main" val="3488934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1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Accounting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$4,083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16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Finance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$3,767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29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Human Resource Mgt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$2,744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44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2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96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Supply Chain Mgt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$3,421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21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15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oad College Color Palette">
      <a:dk1>
        <a:srgbClr val="525053"/>
      </a:dk1>
      <a:lt1>
        <a:srgbClr val="FFFFFF"/>
      </a:lt1>
      <a:dk2>
        <a:srgbClr val="18453A"/>
      </a:dk2>
      <a:lt2>
        <a:srgbClr val="127962"/>
      </a:lt2>
      <a:accent1>
        <a:srgbClr val="18453A"/>
      </a:accent1>
      <a:accent2>
        <a:srgbClr val="748F89"/>
      </a:accent2>
      <a:accent3>
        <a:srgbClr val="A3B5B1"/>
      </a:accent3>
      <a:accent4>
        <a:srgbClr val="127962"/>
      </a:accent4>
      <a:accent5>
        <a:srgbClr val="71AFA1"/>
      </a:accent5>
      <a:accent6>
        <a:srgbClr val="A1CAC1"/>
      </a:accent6>
      <a:hlink>
        <a:srgbClr val="12796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453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367</Words>
  <Application>Microsoft Macintosh PowerPoint</Application>
  <PresentationFormat>Widescreen</PresentationFormat>
  <Paragraphs>150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.Lucida Grande UI Regular</vt:lpstr>
      <vt:lpstr>Arial</vt:lpstr>
      <vt:lpstr>Calibri</vt:lpstr>
      <vt:lpstr>Office Theme</vt:lpstr>
      <vt:lpstr>Broad Undergraduate Class of 2021 Employment Results</vt:lpstr>
      <vt:lpstr>Student Outcomes by Major</vt:lpstr>
      <vt:lpstr>Salaries by Major 2021* (see slide 5)</vt:lpstr>
      <vt:lpstr>Salaries by Major 2021* – U.S. Only (see slide 5)</vt:lpstr>
      <vt:lpstr>*Additional Salary Details</vt:lpstr>
      <vt:lpstr>Top Broad 2021 Employers</vt:lpstr>
      <vt:lpstr>Monthly Intern Salaries Summer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Deshaw, James</dc:creator>
  <cp:lastModifiedBy>McGraw, Marla</cp:lastModifiedBy>
  <cp:revision>321</cp:revision>
  <dcterms:created xsi:type="dcterms:W3CDTF">2019-11-01T14:34:32Z</dcterms:created>
  <dcterms:modified xsi:type="dcterms:W3CDTF">2021-11-23T18:57:33Z</dcterms:modified>
</cp:coreProperties>
</file>